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11089232" r:id="rId2"/>
    <p:sldId id="11088930" r:id="rId3"/>
    <p:sldId id="11089249" r:id="rId4"/>
    <p:sldId id="11089250" r:id="rId5"/>
    <p:sldId id="11089075" r:id="rId6"/>
    <p:sldId id="11089257" r:id="rId7"/>
    <p:sldId id="11089235" r:id="rId8"/>
    <p:sldId id="11088935" r:id="rId9"/>
    <p:sldId id="11089252" r:id="rId10"/>
    <p:sldId id="11089253" r:id="rId11"/>
    <p:sldId id="11089255" r:id="rId12"/>
    <p:sldId id="11089251" r:id="rId13"/>
    <p:sldId id="11089254" r:id="rId14"/>
    <p:sldId id="11089256" r:id="rId15"/>
    <p:sldId id="11089240" r:id="rId16"/>
    <p:sldId id="1108895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gliu(刘刚)" initials="a" lastIdx="4" clrIdx="0"/>
  <p:cmAuthor id="2" name="LI RUIYU" initials="LR" lastIdx="1" clrIdx="1"/>
  <p:cmAuthor id="3" name="Troy Chen" initials="TC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15" autoAdjust="0"/>
  </p:normalViewPr>
  <p:slideViewPr>
    <p:cSldViewPr snapToGrid="0">
      <p:cViewPr varScale="1">
        <p:scale>
          <a:sx n="104" d="100"/>
          <a:sy n="104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C2F70-D2B0-4AA4-A0C2-7BA2997BBF3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6280-EC59-41E3-9A2D-5CC04DE63C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7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6280-EC59-41E3-9A2D-5CC04DE63C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9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7354" y="368941"/>
            <a:ext cx="2092113" cy="25230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 panose="02000503000000020004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69060" y="6409855"/>
            <a:ext cx="225916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l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 panose="02000503000000020004"/>
              </a:rPr>
              <a:t>© 2020 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与副标题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74619" y="6299533"/>
            <a:ext cx="296555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9000" y="2140373"/>
            <a:ext cx="10414000" cy="838200"/>
          </a:xfrm>
          <a:prstGeom prst="rect">
            <a:avLst/>
          </a:prstGeom>
        </p:spPr>
        <p:txBody>
          <a:bodyPr anchor="b"/>
          <a:lstStyle>
            <a:lvl1pPr algn="ctr">
              <a:defRPr sz="340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245472"/>
            <a:ext cx="10414000" cy="793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+mn-lt"/>
                <a:ea typeface="黑体" panose="02010609060101010101" pitchFamily="49" charset="-122"/>
              </a:defRPr>
            </a:lvl1pPr>
            <a:lvl2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+mn-lt"/>
                <a:ea typeface="黑体" panose="02010609060101010101" pitchFamily="49" charset="-122"/>
              </a:defRPr>
            </a:lvl2pPr>
            <a:lvl3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+mn-lt"/>
                <a:ea typeface="黑体" panose="02010609060101010101" pitchFamily="49" charset="-122"/>
              </a:defRPr>
            </a:lvl3pPr>
            <a:lvl4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+mn-lt"/>
                <a:ea typeface="黑体" panose="02010609060101010101" pitchFamily="49" charset="-122"/>
              </a:defRPr>
            </a:lvl4pPr>
            <a:lvl5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+mn-lt"/>
                <a:ea typeface="黑体" panose="02010609060101010101" pitchFamily="49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8393-C34A-4F9A-9819-2D63B711C28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smartmore.com" TargetMode="External"/><Relationship Id="rId2" Type="http://schemas.openxmlformats.org/officeDocument/2006/relationships/hyperlink" Target="http://www.smartmore.co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"/>
          <p:cNvSpPr txBox="1">
            <a:spLocks noGrp="1"/>
          </p:cNvSpPr>
          <p:nvPr>
            <p:ph type="body" sz="quarter" idx="1"/>
          </p:nvPr>
        </p:nvSpPr>
        <p:spPr>
          <a:xfrm>
            <a:off x="0" y="3658486"/>
            <a:ext cx="12192000" cy="793889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手机中框抛光后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PVD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前清洗检测方案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层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86" y="2553935"/>
            <a:ext cx="4696143" cy="566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14943" y="3051714"/>
            <a:ext cx="1325238" cy="3160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highlight>
                  <a:srgbClr val="006EB3"/>
                </a:highligh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思当下，谋未来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44" y="714040"/>
            <a:ext cx="5621681" cy="426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结构布局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38328" y="5212080"/>
            <a:ext cx="1600200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龙门（</a:t>
            </a:r>
            <a:r>
              <a:rPr lang="en-US" altLang="zh-CN" sz="1600" dirty="0" smtClean="0">
                <a:solidFill>
                  <a:schemeClr val="tx1"/>
                </a:solidFill>
              </a:rPr>
              <a:t>P1</a:t>
            </a:r>
            <a:r>
              <a:rPr lang="zh-CN" altLang="en-US" sz="1600" dirty="0" smtClean="0">
                <a:solidFill>
                  <a:schemeClr val="tx1"/>
                </a:solidFill>
              </a:rPr>
              <a:t>）上料到（</a:t>
            </a:r>
            <a:r>
              <a:rPr lang="en-US" altLang="zh-CN" sz="1600" dirty="0" smtClean="0">
                <a:solidFill>
                  <a:schemeClr val="tx1"/>
                </a:solidFill>
              </a:rPr>
              <a:t>P2</a:t>
            </a:r>
            <a:r>
              <a:rPr lang="zh-CN" altLang="en-US" sz="1600" dirty="0" smtClean="0">
                <a:solidFill>
                  <a:schemeClr val="tx1"/>
                </a:solidFill>
              </a:rPr>
              <a:t>）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1938528" y="5353032"/>
            <a:ext cx="417640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206513" y="3986813"/>
            <a:ext cx="333756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P1</a:t>
            </a:r>
            <a:endParaRPr lang="zh-CN" altLang="en-US" sz="1050" dirty="0"/>
          </a:p>
        </p:txBody>
      </p:sp>
      <p:sp>
        <p:nvSpPr>
          <p:cNvPr id="70" name="右箭头 69"/>
          <p:cNvSpPr/>
          <p:nvPr/>
        </p:nvSpPr>
        <p:spPr>
          <a:xfrm>
            <a:off x="4228288" y="6232587"/>
            <a:ext cx="417640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9999508" y="5150358"/>
            <a:ext cx="2080815" cy="537210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</a:rPr>
              <a:t>P2</a:t>
            </a:r>
            <a:r>
              <a:rPr lang="zh-CN" altLang="en-US" sz="1600" dirty="0" smtClean="0">
                <a:solidFill>
                  <a:schemeClr val="tx1"/>
                </a:solidFill>
              </a:rPr>
              <a:t>）经过</a:t>
            </a:r>
            <a:r>
              <a:rPr lang="en-US" altLang="zh-CN" sz="1600" dirty="0" smtClean="0">
                <a:solidFill>
                  <a:schemeClr val="tx1"/>
                </a:solidFill>
              </a:rPr>
              <a:t>DD</a:t>
            </a:r>
            <a:r>
              <a:rPr lang="zh-CN" altLang="en-US" sz="1600" dirty="0" smtClean="0">
                <a:solidFill>
                  <a:schemeClr val="tx1"/>
                </a:solidFill>
              </a:rPr>
              <a:t>马达旋转</a:t>
            </a:r>
            <a:r>
              <a:rPr lang="en-US" altLang="zh-CN" sz="1600" dirty="0" smtClean="0">
                <a:solidFill>
                  <a:schemeClr val="tx1"/>
                </a:solidFill>
              </a:rPr>
              <a:t>180°</a:t>
            </a:r>
            <a:r>
              <a:rPr lang="zh-CN" altLang="en-US" sz="1600" dirty="0" smtClean="0">
                <a:solidFill>
                  <a:schemeClr val="tx1"/>
                </a:solidFill>
              </a:rPr>
              <a:t>到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2" name="右箭头 71"/>
          <p:cNvSpPr/>
          <p:nvPr/>
        </p:nvSpPr>
        <p:spPr>
          <a:xfrm>
            <a:off x="9558446" y="5316456"/>
            <a:ext cx="417640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347800" y="5145009"/>
            <a:ext cx="1919266" cy="626357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</a:rPr>
              <a:t>P2</a:t>
            </a:r>
            <a:r>
              <a:rPr lang="zh-CN" altLang="en-US" sz="1600" dirty="0" smtClean="0">
                <a:solidFill>
                  <a:schemeClr val="tx1"/>
                </a:solidFill>
              </a:rPr>
              <a:t>）经</a:t>
            </a:r>
            <a:r>
              <a:rPr lang="en-US" altLang="zh-CN" sz="1600" dirty="0" smtClean="0">
                <a:solidFill>
                  <a:schemeClr val="tx1"/>
                </a:solidFill>
              </a:rPr>
              <a:t>DD</a:t>
            </a:r>
            <a:r>
              <a:rPr lang="zh-CN" altLang="en-US" sz="1600" dirty="0" smtClean="0">
                <a:solidFill>
                  <a:schemeClr val="tx1"/>
                </a:solidFill>
              </a:rPr>
              <a:t>马达旋转</a:t>
            </a:r>
            <a:r>
              <a:rPr lang="en-US" altLang="zh-CN" sz="1600" dirty="0" smtClean="0">
                <a:solidFill>
                  <a:schemeClr val="tx1"/>
                </a:solidFill>
              </a:rPr>
              <a:t>180°</a:t>
            </a:r>
            <a:r>
              <a:rPr lang="zh-CN" altLang="en-US" sz="1600" dirty="0" smtClean="0">
                <a:solidFill>
                  <a:schemeClr val="tx1"/>
                </a:solidFill>
              </a:rPr>
              <a:t>到（</a:t>
            </a:r>
            <a:r>
              <a:rPr lang="en-US" altLang="zh-CN" sz="1600" dirty="0" smtClean="0">
                <a:solidFill>
                  <a:schemeClr val="tx1"/>
                </a:solidFill>
              </a:rPr>
              <a:t>P3</a:t>
            </a:r>
            <a:r>
              <a:rPr lang="zh-CN" altLang="en-US" sz="1600" dirty="0" smtClean="0">
                <a:solidFill>
                  <a:schemeClr val="tx1"/>
                </a:solidFill>
              </a:rPr>
              <a:t>）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>
            <a:off x="4267066" y="5342190"/>
            <a:ext cx="417640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4684706" y="5183868"/>
            <a:ext cx="2045278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CCD</a:t>
            </a:r>
            <a:r>
              <a:rPr lang="zh-CN" altLang="en-US" sz="1600" dirty="0" smtClean="0">
                <a:solidFill>
                  <a:schemeClr val="tx1"/>
                </a:solidFill>
              </a:rPr>
              <a:t>模组（</a:t>
            </a:r>
            <a:r>
              <a:rPr lang="en-US" altLang="zh-CN" sz="1600" dirty="0" smtClean="0">
                <a:solidFill>
                  <a:schemeClr val="tx1"/>
                </a:solidFill>
              </a:rPr>
              <a:t>P4</a:t>
            </a:r>
            <a:r>
              <a:rPr lang="zh-CN" altLang="en-US" sz="1600" dirty="0" smtClean="0">
                <a:solidFill>
                  <a:schemeClr val="tx1"/>
                </a:solidFill>
              </a:rPr>
              <a:t>）检测手机中框第一面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右箭头 76"/>
          <p:cNvSpPr/>
          <p:nvPr/>
        </p:nvSpPr>
        <p:spPr>
          <a:xfrm>
            <a:off x="6729984" y="5332266"/>
            <a:ext cx="417640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7459106" y="5990271"/>
            <a:ext cx="2527352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龙门结构</a:t>
            </a:r>
            <a:r>
              <a:rPr lang="en-US" altLang="zh-CN" sz="1600" dirty="0" smtClean="0">
                <a:solidFill>
                  <a:schemeClr val="tx1"/>
                </a:solidFill>
              </a:rPr>
              <a:t>P3</a:t>
            </a:r>
            <a:r>
              <a:rPr lang="zh-CN" altLang="en-US" sz="1600" dirty="0" smtClean="0">
                <a:solidFill>
                  <a:schemeClr val="tx1"/>
                </a:solidFill>
              </a:rPr>
              <a:t>吸取检测</a:t>
            </a:r>
            <a:r>
              <a:rPr lang="en-US" altLang="zh-CN" sz="1600" dirty="0" smtClean="0">
                <a:solidFill>
                  <a:schemeClr val="tx1"/>
                </a:solidFill>
              </a:rPr>
              <a:t>OK</a:t>
            </a:r>
            <a:r>
              <a:rPr lang="zh-CN" altLang="en-US" sz="1600" dirty="0" smtClean="0">
                <a:solidFill>
                  <a:schemeClr val="tx1"/>
                </a:solidFill>
              </a:rPr>
              <a:t>的物料放入</a:t>
            </a:r>
            <a:r>
              <a:rPr lang="en-US" altLang="zh-CN" sz="1600" dirty="0" smtClean="0">
                <a:solidFill>
                  <a:schemeClr val="tx1"/>
                </a:solidFill>
              </a:rPr>
              <a:t>F2</a:t>
            </a:r>
            <a:r>
              <a:rPr lang="zh-CN" altLang="en-US" sz="1600" dirty="0" smtClean="0">
                <a:solidFill>
                  <a:schemeClr val="tx1"/>
                </a:solidFill>
              </a:rPr>
              <a:t>流水线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11098607" y="5615367"/>
            <a:ext cx="167672" cy="37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5035361" y="5995794"/>
            <a:ext cx="1957713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(F2)</a:t>
            </a:r>
            <a:r>
              <a:rPr lang="zh-CN" altLang="en-US" sz="1600" dirty="0" smtClean="0">
                <a:solidFill>
                  <a:schemeClr val="tx1"/>
                </a:solidFill>
              </a:rPr>
              <a:t>流入（</a:t>
            </a:r>
            <a:r>
              <a:rPr lang="en-US" altLang="zh-CN" sz="1600" dirty="0" smtClean="0">
                <a:solidFill>
                  <a:schemeClr val="tx1"/>
                </a:solidFill>
              </a:rPr>
              <a:t>F3</a:t>
            </a:r>
            <a:r>
              <a:rPr lang="zh-CN" altLang="en-US" sz="1600" dirty="0" smtClean="0">
                <a:solidFill>
                  <a:schemeClr val="tx1"/>
                </a:solidFill>
              </a:rPr>
              <a:t>）人工下料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0" name="右箭头 79"/>
          <p:cNvSpPr/>
          <p:nvPr/>
        </p:nvSpPr>
        <p:spPr>
          <a:xfrm rot="10800000">
            <a:off x="6993075" y="6120189"/>
            <a:ext cx="456418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147624" y="5199678"/>
            <a:ext cx="2417000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</a:rPr>
              <a:t>P3</a:t>
            </a:r>
            <a:r>
              <a:rPr lang="zh-CN" altLang="en-US" sz="1600" dirty="0" smtClean="0">
                <a:solidFill>
                  <a:schemeClr val="tx1"/>
                </a:solidFill>
              </a:rPr>
              <a:t>）旋转</a:t>
            </a:r>
            <a:r>
              <a:rPr lang="en-US" altLang="zh-CN" sz="1600" dirty="0" smtClean="0">
                <a:solidFill>
                  <a:schemeClr val="tx1"/>
                </a:solidFill>
              </a:rPr>
              <a:t>90°</a:t>
            </a:r>
            <a:r>
              <a:rPr lang="zh-CN" altLang="en-US" sz="1600" dirty="0" smtClean="0">
                <a:solidFill>
                  <a:schemeClr val="tx1"/>
                </a:solidFill>
              </a:rPr>
              <a:t>将料送给（</a:t>
            </a:r>
            <a:r>
              <a:rPr lang="en-US" altLang="zh-CN" sz="1600" dirty="0" smtClean="0">
                <a:solidFill>
                  <a:schemeClr val="tx1"/>
                </a:solidFill>
              </a:rPr>
              <a:t>P2</a:t>
            </a:r>
            <a:r>
              <a:rPr lang="zh-CN" altLang="en-US" sz="1600" dirty="0" smtClean="0">
                <a:solidFill>
                  <a:schemeClr val="tx1"/>
                </a:solidFill>
              </a:rPr>
              <a:t>）同时旋转</a:t>
            </a:r>
            <a:r>
              <a:rPr lang="en-US" altLang="zh-CN" sz="1600" dirty="0" smtClean="0">
                <a:solidFill>
                  <a:schemeClr val="tx1"/>
                </a:solidFill>
              </a:rPr>
              <a:t>90°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0452235" y="5994843"/>
            <a:ext cx="1628088" cy="47548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(p4)</a:t>
            </a:r>
            <a:r>
              <a:rPr lang="zh-CN" altLang="en-US" sz="1600" dirty="0">
                <a:solidFill>
                  <a:schemeClr val="tx1"/>
                </a:solidFill>
              </a:rPr>
              <a:t>旋转</a:t>
            </a:r>
            <a:r>
              <a:rPr lang="en-US" altLang="zh-CN" sz="1600" dirty="0">
                <a:solidFill>
                  <a:schemeClr val="tx1"/>
                </a:solidFill>
              </a:rPr>
              <a:t>180°</a:t>
            </a:r>
            <a:r>
              <a:rPr lang="zh-CN" altLang="en-US" sz="1600" dirty="0">
                <a:solidFill>
                  <a:schemeClr val="tx1"/>
                </a:solidFill>
              </a:rPr>
              <a:t>及移动到两侧</a:t>
            </a:r>
          </a:p>
        </p:txBody>
      </p:sp>
      <p:sp>
        <p:nvSpPr>
          <p:cNvPr id="89" name="右箭头 88"/>
          <p:cNvSpPr/>
          <p:nvPr/>
        </p:nvSpPr>
        <p:spPr>
          <a:xfrm rot="10800000">
            <a:off x="9998397" y="6127431"/>
            <a:ext cx="456418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227110" y="2872080"/>
            <a:ext cx="333756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P2</a:t>
            </a:r>
            <a:endParaRPr lang="zh-CN" altLang="en-US" sz="1050" dirty="0"/>
          </a:p>
        </p:txBody>
      </p:sp>
      <p:sp>
        <p:nvSpPr>
          <p:cNvPr id="47" name="矩形 46"/>
          <p:cNvSpPr/>
          <p:nvPr/>
        </p:nvSpPr>
        <p:spPr>
          <a:xfrm>
            <a:off x="6177607" y="2232000"/>
            <a:ext cx="333756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P3</a:t>
            </a:r>
            <a:endParaRPr lang="zh-CN" altLang="en-US" sz="1050" dirty="0"/>
          </a:p>
        </p:txBody>
      </p:sp>
      <p:sp>
        <p:nvSpPr>
          <p:cNvPr id="48" name="矩形 47"/>
          <p:cNvSpPr/>
          <p:nvPr/>
        </p:nvSpPr>
        <p:spPr>
          <a:xfrm>
            <a:off x="5597606" y="1445616"/>
            <a:ext cx="333756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P4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364002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61" y="1291674"/>
            <a:ext cx="6601395" cy="493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上料搬运模组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8538" y="868080"/>
            <a:ext cx="763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功能：</a:t>
            </a:r>
          </a:p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上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料模组采用吸盘结构吸取物料，及龙门结构搬运</a:t>
            </a:r>
            <a:r>
              <a:rPr lang="en-US" altLang="zh-CN" sz="1600" dirty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+mn-ea"/>
              <a:cs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线形标注 2 15"/>
          <p:cNvSpPr/>
          <p:nvPr/>
        </p:nvSpPr>
        <p:spPr>
          <a:xfrm>
            <a:off x="8208526" y="1597826"/>
            <a:ext cx="1484114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367594"/>
              <a:gd name="adj6" fmla="val -14852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Z</a:t>
            </a:r>
            <a:r>
              <a:rPr lang="zh-CN" altLang="en-US" sz="1600" dirty="0" smtClean="0">
                <a:solidFill>
                  <a:schemeClr val="tx1"/>
                </a:solidFill>
              </a:rPr>
              <a:t>轴取料模组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7567762" y="5236365"/>
            <a:ext cx="1265342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363985"/>
              <a:gd name="adj6" fmla="val -77423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吸盘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2 11"/>
          <p:cNvSpPr/>
          <p:nvPr/>
        </p:nvSpPr>
        <p:spPr>
          <a:xfrm>
            <a:off x="9116568" y="3645309"/>
            <a:ext cx="1627632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174510"/>
              <a:gd name="adj6" fmla="val -6401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龙门搬运模组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1133330" y="3203250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206294"/>
              <a:gd name="adj6" fmla="val 18072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取料搬运模组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线形标注 2 14"/>
          <p:cNvSpPr/>
          <p:nvPr/>
        </p:nvSpPr>
        <p:spPr>
          <a:xfrm>
            <a:off x="1032746" y="4221381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6294"/>
              <a:gd name="adj6" fmla="val 17065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旋转电机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线形标注 2 16"/>
          <p:cNvSpPr/>
          <p:nvPr/>
        </p:nvSpPr>
        <p:spPr>
          <a:xfrm>
            <a:off x="2824904" y="6228649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-309495"/>
              <a:gd name="adj6" fmla="val 148609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X</a:t>
            </a:r>
            <a:r>
              <a:rPr lang="zh-CN" altLang="en-US" sz="1600" dirty="0" smtClean="0">
                <a:solidFill>
                  <a:schemeClr val="tx1"/>
                </a:solidFill>
              </a:rPr>
              <a:t>轴搬运模组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170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74" y="2045030"/>
            <a:ext cx="3826396" cy="374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2" y="2092847"/>
            <a:ext cx="3752233" cy="370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相机检测工位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8538" y="868080"/>
            <a:ext cx="763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功能：</a:t>
            </a:r>
          </a:p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XZ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轴方向移动，相机及光源单独可调，检测物料缺陷；</a:t>
            </a:r>
            <a:endParaRPr lang="zh-CN" altLang="en-US" sz="1600" dirty="0">
              <a:solidFill>
                <a:srgbClr val="002060"/>
              </a:solidFill>
              <a:latin typeface="+mn-ea"/>
              <a:cs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线形标注 2 23"/>
          <p:cNvSpPr/>
          <p:nvPr/>
        </p:nvSpPr>
        <p:spPr>
          <a:xfrm>
            <a:off x="4423389" y="4285389"/>
            <a:ext cx="1136163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225066"/>
              <a:gd name="adj6" fmla="val -61813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保护罩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线形标注 2 15"/>
          <p:cNvSpPr/>
          <p:nvPr/>
        </p:nvSpPr>
        <p:spPr>
          <a:xfrm>
            <a:off x="10118741" y="4221381"/>
            <a:ext cx="1055227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266616"/>
              <a:gd name="adj6" fmla="val -947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CCD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10118741" y="5062629"/>
            <a:ext cx="1055227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374511"/>
              <a:gd name="adj6" fmla="val -947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光源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2 11"/>
          <p:cNvSpPr/>
          <p:nvPr/>
        </p:nvSpPr>
        <p:spPr>
          <a:xfrm>
            <a:off x="10118741" y="3188109"/>
            <a:ext cx="1055227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45563"/>
              <a:gd name="adj6" fmla="val -196153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丝杆模组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10084903" y="2098844"/>
            <a:ext cx="1055227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275490"/>
              <a:gd name="adj6" fmla="val -13289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X</a:t>
            </a:r>
            <a:r>
              <a:rPr lang="zh-CN" altLang="en-US" sz="1600" dirty="0" smtClean="0">
                <a:solidFill>
                  <a:schemeClr val="tx1"/>
                </a:solidFill>
              </a:rPr>
              <a:t>轴模组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37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检测载具工位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1543" y="788705"/>
            <a:ext cx="763683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功能：</a:t>
            </a:r>
          </a:p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吸盘同时吸取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4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个产品，通过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轴模组动作，使产品位于相机的正下方，通过一维、二维两个方向的旋转，实现全方位检测产品；</a:t>
            </a: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40560" y="1864995"/>
            <a:ext cx="8561070" cy="4324350"/>
            <a:chOff x="3110" y="2410"/>
            <a:chExt cx="13482" cy="6810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110" y="2410"/>
              <a:ext cx="9556" cy="6810"/>
            </a:xfrm>
            <a:prstGeom prst="rect">
              <a:avLst/>
            </a:prstGeom>
          </p:spPr>
        </p:pic>
        <p:sp>
          <p:nvSpPr>
            <p:cNvPr id="24" name="线形标注 2 23"/>
            <p:cNvSpPr/>
            <p:nvPr/>
          </p:nvSpPr>
          <p:spPr>
            <a:xfrm>
              <a:off x="13236" y="7472"/>
              <a:ext cx="2450" cy="547"/>
            </a:xfrm>
            <a:prstGeom prst="borderCallout2">
              <a:avLst>
                <a:gd name="adj1" fmla="val 47108"/>
                <a:gd name="adj2" fmla="val -333"/>
                <a:gd name="adj3" fmla="val 47109"/>
                <a:gd name="adj4" fmla="val -27667"/>
                <a:gd name="adj5" fmla="val -94196"/>
                <a:gd name="adj6" fmla="val -112031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Y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轴模组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线形标注 2 17"/>
            <p:cNvSpPr/>
            <p:nvPr/>
          </p:nvSpPr>
          <p:spPr>
            <a:xfrm>
              <a:off x="13236" y="5018"/>
              <a:ext cx="3356" cy="547"/>
            </a:xfrm>
            <a:prstGeom prst="borderCallout2">
              <a:avLst>
                <a:gd name="adj1" fmla="val 47108"/>
                <a:gd name="adj2" fmla="val -333"/>
                <a:gd name="adj3" fmla="val 47166"/>
                <a:gd name="adj4" fmla="val -22437"/>
                <a:gd name="adj5" fmla="val -140767"/>
                <a:gd name="adj6" fmla="val -73867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带吸盘一维旋转工位</a:t>
              </a:r>
            </a:p>
          </p:txBody>
        </p:sp>
        <p:sp>
          <p:nvSpPr>
            <p:cNvPr id="16" name="线形标注 2 15"/>
            <p:cNvSpPr/>
            <p:nvPr/>
          </p:nvSpPr>
          <p:spPr>
            <a:xfrm>
              <a:off x="13236" y="6245"/>
              <a:ext cx="2640" cy="547"/>
            </a:xfrm>
            <a:prstGeom prst="borderCallout2">
              <a:avLst>
                <a:gd name="adj1" fmla="val 47108"/>
                <a:gd name="adj2" fmla="val -333"/>
                <a:gd name="adj3" fmla="val 47109"/>
                <a:gd name="adj4" fmla="val -27667"/>
                <a:gd name="adj5" fmla="val -162705"/>
                <a:gd name="adj6" fmla="val -99583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二维翻转机构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6706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47" y="1253068"/>
            <a:ext cx="7940135" cy="521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-NG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下料增加皮带线说明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1543" y="788705"/>
            <a:ext cx="763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说明：</a:t>
            </a:r>
            <a:endParaRPr lang="zh-CN" altLang="en-US" sz="1600" b="1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目前结构宽度方向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1100mm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，增加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NG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单独流出工位，建议将流水线改为两条单独皮带线，区分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NG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及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OK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料，目前结构空间限制；</a:t>
            </a: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68880" y="3968496"/>
            <a:ext cx="4727448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线形标注 2 10"/>
          <p:cNvSpPr/>
          <p:nvPr/>
        </p:nvSpPr>
        <p:spPr>
          <a:xfrm>
            <a:off x="3380551" y="5599298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-388442"/>
              <a:gd name="adj6" fmla="val 187023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NG</a:t>
            </a:r>
            <a:r>
              <a:rPr lang="zh-CN" altLang="en-US" sz="1600" dirty="0" smtClean="0">
                <a:solidFill>
                  <a:schemeClr val="tx1"/>
                </a:solidFill>
              </a:rPr>
              <a:t>皮带线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8880" y="3719507"/>
            <a:ext cx="4727448" cy="21031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线形标注 2 13"/>
          <p:cNvSpPr/>
          <p:nvPr/>
        </p:nvSpPr>
        <p:spPr>
          <a:xfrm>
            <a:off x="9085469" y="2776629"/>
            <a:ext cx="1356979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299174"/>
              <a:gd name="adj6" fmla="val -142921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OK</a:t>
            </a:r>
            <a:r>
              <a:rPr lang="zh-CN" altLang="en-US" sz="1600" dirty="0" smtClean="0">
                <a:solidFill>
                  <a:schemeClr val="tx1"/>
                </a:solidFill>
              </a:rPr>
              <a:t>皮带线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3608" y="2347302"/>
            <a:ext cx="29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此处增加一个亚克力外罩，起</a:t>
            </a:r>
            <a:r>
              <a:rPr lang="en-US" altLang="zh-CN" sz="1600" dirty="0" smtClean="0"/>
              <a:t>NG</a:t>
            </a:r>
            <a:r>
              <a:rPr lang="zh-CN" altLang="en-US" sz="1600" dirty="0" smtClean="0"/>
              <a:t>与</a:t>
            </a:r>
            <a:r>
              <a:rPr lang="en-US" altLang="zh-CN" sz="1600" dirty="0" smtClean="0"/>
              <a:t>OK</a:t>
            </a:r>
            <a:r>
              <a:rPr lang="zh-CN" altLang="en-US" sz="1600" dirty="0" smtClean="0"/>
              <a:t>料防呆作用</a:t>
            </a:r>
            <a:endParaRPr lang="zh-CN" altLang="en-US" sz="16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758184" y="2862072"/>
            <a:ext cx="640080" cy="8574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24"/>
          <p:cNvSpPr/>
          <p:nvPr/>
        </p:nvSpPr>
        <p:spPr>
          <a:xfrm rot="10800000">
            <a:off x="8903755" y="3815282"/>
            <a:ext cx="532333" cy="2515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09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5" y="289560"/>
            <a:ext cx="4228465" cy="41084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-CT</a:t>
            </a:r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分析</a:t>
            </a:r>
          </a:p>
        </p:txBody>
      </p:sp>
      <p:sp>
        <p:nvSpPr>
          <p:cNvPr id="7" name="文本框 46"/>
          <p:cNvSpPr txBox="1"/>
          <p:nvPr/>
        </p:nvSpPr>
        <p:spPr>
          <a:xfrm>
            <a:off x="371543" y="788705"/>
            <a:ext cx="763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说明：</a:t>
            </a:r>
            <a:endParaRPr lang="zh-CN" altLang="en-US" sz="1600" b="1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CT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的瓶颈工位在下料工位，分析如下，满足</a:t>
            </a:r>
            <a:r>
              <a:rPr lang="en-US" altLang="zh-CN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CT</a:t>
            </a:r>
            <a:r>
              <a:rPr lang="zh-CN" altLang="en-US" sz="1600" dirty="0" smtClean="0">
                <a:solidFill>
                  <a:srgbClr val="002060"/>
                </a:solidFill>
                <a:latin typeface="+mn-ea"/>
                <a:cs typeface="+mn-ea"/>
                <a:sym typeface="+mn-ea"/>
              </a:rPr>
              <a:t>要求；</a:t>
            </a: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0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rgbClr val="002060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3" y="1971131"/>
            <a:ext cx="11533945" cy="316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9756" y="2001327"/>
            <a:ext cx="538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2555" algn="l" defTabSz="1219200">
              <a:buSzPct val="80000"/>
              <a:defRPr/>
            </a:pPr>
            <a:r>
              <a:rPr kumimoji="1" lang="zh-CN" altLang="en-US" sz="5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谢谢！</a:t>
            </a:r>
            <a:endParaRPr kumimoji="1" lang="en-US" altLang="zh-CN" sz="5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755" y="3405192"/>
            <a:ext cx="9674370" cy="31085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indent="122555" algn="l" defTabSz="1219200">
              <a:buSzPct val="80000"/>
              <a:defRPr/>
            </a:pPr>
            <a:r>
              <a:rPr kumimoji="1"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深圳</a:t>
            </a: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深圳市南山区高新南九道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45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号三航科技大厦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22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楼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上海</a:t>
            </a: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上海市徐汇区龙兰路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277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号西岸东航滨江中心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T2 - 11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楼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苏州</a:t>
            </a: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苏州市工业园区钟园路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788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号丰隆生活城市广场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幢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8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楼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香港</a:t>
            </a:r>
            <a:endParaRPr kumimoji="1"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香港科学园科技大道西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19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号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10</a:t>
            </a: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楼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网站：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2"/>
              </a:rPr>
              <a:t>www.smartmore.com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indent="122555" algn="l" defTabSz="1219200">
              <a:buSzPct val="80000"/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商务：</a:t>
            </a:r>
            <a:r>
              <a:rPr kumimoji="1"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  <a:hlinkClick r:id="rId3"/>
              </a:rPr>
              <a:t>sales@smartmore.com</a:t>
            </a:r>
            <a:endParaRPr kumimoji="1"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 descr="图层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036" y="6335927"/>
            <a:ext cx="1475011" cy="1778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034" y="4714875"/>
            <a:ext cx="1475012" cy="1475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室内, 建筑物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5" t="-159" r="40628" b="100000"/>
          <a:stretch>
            <a:fillRect/>
          </a:stretch>
        </p:blipFill>
        <p:spPr>
          <a:xfrm>
            <a:off x="6093240" y="-10884"/>
            <a:ext cx="2760" cy="10885"/>
          </a:xfrm>
          <a:custGeom>
            <a:avLst/>
            <a:gdLst>
              <a:gd name="connsiteX0" fmla="*/ 2760 w 2760"/>
              <a:gd name="connsiteY0" fmla="*/ 0 h 10885"/>
              <a:gd name="connsiteX1" fmla="*/ 2760 w 2760"/>
              <a:gd name="connsiteY1" fmla="*/ 10885 h 10885"/>
              <a:gd name="connsiteX2" fmla="*/ 0 w 2760"/>
              <a:gd name="connsiteY2" fmla="*/ 10885 h 10885"/>
              <a:gd name="connsiteX3" fmla="*/ 2760 w 2760"/>
              <a:gd name="connsiteY3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0" h="10885">
                <a:moveTo>
                  <a:pt x="2760" y="0"/>
                </a:moveTo>
                <a:lnTo>
                  <a:pt x="2760" y="10885"/>
                </a:lnTo>
                <a:lnTo>
                  <a:pt x="0" y="10885"/>
                </a:lnTo>
                <a:lnTo>
                  <a:pt x="2760" y="0"/>
                </a:lnTo>
                <a:close/>
              </a:path>
            </a:pathLst>
          </a:custGeom>
        </p:spPr>
      </p:pic>
      <p:sp>
        <p:nvSpPr>
          <p:cNvPr id="2" name="流程图: 手动输入 1"/>
          <p:cNvSpPr/>
          <p:nvPr/>
        </p:nvSpPr>
        <p:spPr>
          <a:xfrm rot="5400000" flipH="1">
            <a:off x="-347333" y="347332"/>
            <a:ext cx="6858002" cy="6163336"/>
          </a:xfrm>
          <a:prstGeom prst="flowChartManualInput">
            <a:avLst/>
          </a:prstGeom>
          <a:blipFill dpi="0" rotWithShape="0">
            <a:blip r:embed="rId2"/>
            <a:srcRect/>
            <a:stretch>
              <a:fillRect l="-26000" r="-4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"/>
          <p:cNvSpPr/>
          <p:nvPr/>
        </p:nvSpPr>
        <p:spPr>
          <a:xfrm rot="16200000">
            <a:off x="-961712" y="950828"/>
            <a:ext cx="6868884" cy="4945460"/>
          </a:xfrm>
          <a:prstGeom prst="rect">
            <a:avLst/>
          </a:prstGeom>
          <a:gradFill>
            <a:gsLst>
              <a:gs pos="0">
                <a:srgbClr val="000000">
                  <a:alpha val="65000"/>
                </a:srgbClr>
              </a:gs>
              <a:gs pos="74466">
                <a:srgbClr val="7F7D80">
                  <a:alpha val="36066"/>
                </a:srgbClr>
              </a:gs>
              <a:gs pos="99294">
                <a:srgbClr val="FDFB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37" name="矩形 36"/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167005" marR="0" lvl="0" indent="-167005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38" name="直角三角形 37"/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167005" marR="0" lvl="0" indent="-167005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534877" y="2742790"/>
              <a:ext cx="102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>
                  <a:solidFill>
                    <a:srgbClr val="FFFFFF"/>
                  </a:solidFill>
                  <a:latin typeface="Verdana" panose="020B0604030504040204"/>
                  <a:ea typeface="微软雅黑" panose="020B0503020204020204" pitchFamily="34" charset="-122"/>
                </a:rPr>
                <a:t>目 录</a:t>
              </a:r>
              <a:endParaRPr kumimoji="1" lang="zh-CN" altLang="en-US" sz="2800" b="1" dirty="0">
                <a:solidFill>
                  <a:srgbClr val="FFFFFF"/>
                </a:solidFill>
                <a:latin typeface="Verdana" panose="020B0604030504040204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031141" y="3527620"/>
              <a:ext cx="2039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Verdana" panose="020B0604030504040204"/>
                  <a:ea typeface="微软雅黑" panose="020B0503020204020204" pitchFamily="34" charset="-122"/>
                </a:rPr>
                <a:t>CONTENTS</a:t>
              </a:r>
              <a:endParaRPr kumimoji="1" lang="zh-CN" altLang="en-US" sz="2400" b="1" dirty="0">
                <a:solidFill>
                  <a:srgbClr val="FFFFFF"/>
                </a:solidFill>
                <a:latin typeface="Verdana" panose="020B060403050404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536209" y="2262581"/>
            <a:ext cx="4637777" cy="578225"/>
            <a:chOff x="6774603" y="1439556"/>
            <a:chExt cx="4637777" cy="578225"/>
          </a:xfrm>
        </p:grpSpPr>
        <p:sp>
          <p:nvSpPr>
            <p:cNvPr id="41" name="矩形 40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4400" b="1" kern="0" dirty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kumimoji="0" lang="zh-CN" altLang="en-US" sz="4400" b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42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文本框 42"/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整机设计方案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536209" y="1411987"/>
            <a:ext cx="4637777" cy="578225"/>
            <a:chOff x="6774603" y="1439556"/>
            <a:chExt cx="4637777" cy="578225"/>
          </a:xfrm>
        </p:grpSpPr>
        <p:sp>
          <p:nvSpPr>
            <p:cNvPr id="61" name="矩形 60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4400" b="1" u="none" strike="noStrike" kern="0" cap="none" spc="0" normalizeH="0" baseline="0" noProof="0" dirty="0">
                  <a:ln>
                    <a:noFill/>
                  </a:ln>
                  <a:solidFill>
                    <a:srgbClr val="006DB2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0" lang="zh-CN" altLang="en-US" sz="4400" b="1" u="none" strike="noStrike" kern="0" cap="none" spc="0" normalizeH="0" baseline="0" noProof="0" dirty="0">
                <a:ln>
                  <a:noFill/>
                </a:ln>
                <a:solidFill>
                  <a:srgbClr val="006D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2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/>
            <p:cNvSpPr txBox="1"/>
            <p:nvPr/>
          </p:nvSpPr>
          <p:spPr>
            <a:xfrm>
              <a:off x="7696061" y="1483072"/>
              <a:ext cx="3716319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光学成像方案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36209" y="3157296"/>
            <a:ext cx="4637777" cy="578225"/>
            <a:chOff x="6774603" y="1439556"/>
            <a:chExt cx="4637777" cy="578225"/>
          </a:xfrm>
        </p:grpSpPr>
        <p:sp>
          <p:nvSpPr>
            <p:cNvPr id="12" name="矩形 11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4400" b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</a:p>
          </p:txBody>
        </p:sp>
        <p:cxnSp>
          <p:nvCxnSpPr>
            <p:cNvPr id="14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文本框 14"/>
            <p:cNvSpPr txBox="1"/>
            <p:nvPr/>
          </p:nvSpPr>
          <p:spPr>
            <a:xfrm>
              <a:off x="7696061" y="1483072"/>
              <a:ext cx="3716319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设备外观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图形 2056"/>
          <p:cNvGrpSpPr/>
          <p:nvPr/>
        </p:nvGrpSpPr>
        <p:grpSpPr>
          <a:xfrm>
            <a:off x="11120755" y="1231265"/>
            <a:ext cx="464185" cy="463550"/>
            <a:chOff x="2291946" y="3563005"/>
            <a:chExt cx="478635" cy="485832"/>
          </a:xfrm>
        </p:grpSpPr>
        <p:sp>
          <p:nvSpPr>
            <p:cNvPr id="2069" name="任意多边形: 形状 2068"/>
            <p:cNvSpPr/>
            <p:nvPr/>
          </p:nvSpPr>
          <p:spPr>
            <a:xfrm>
              <a:off x="2291946" y="3563005"/>
              <a:ext cx="478635" cy="485832"/>
            </a:xfrm>
            <a:custGeom>
              <a:avLst/>
              <a:gdLst>
                <a:gd name="connsiteX0" fmla="*/ 460642 w 478635"/>
                <a:gd name="connsiteY0" fmla="*/ 262710 h 485832"/>
                <a:gd name="connsiteX1" fmla="*/ 478636 w 478635"/>
                <a:gd name="connsiteY1" fmla="*/ 219525 h 485832"/>
                <a:gd name="connsiteX2" fmla="*/ 460642 w 478635"/>
                <a:gd name="connsiteY2" fmla="*/ 179938 h 485832"/>
                <a:gd name="connsiteX3" fmla="*/ 421055 w 478635"/>
                <a:gd name="connsiteY3" fmla="*/ 161944 h 485832"/>
                <a:gd name="connsiteX4" fmla="*/ 331086 w 478635"/>
                <a:gd name="connsiteY4" fmla="*/ 161944 h 485832"/>
                <a:gd name="connsiteX5" fmla="*/ 305895 w 478635"/>
                <a:gd name="connsiteY5" fmla="*/ 161944 h 485832"/>
                <a:gd name="connsiteX6" fmla="*/ 305895 w 478635"/>
                <a:gd name="connsiteY6" fmla="*/ 161944 h 485832"/>
                <a:gd name="connsiteX7" fmla="*/ 305895 w 478635"/>
                <a:gd name="connsiteY7" fmla="*/ 161944 h 485832"/>
                <a:gd name="connsiteX8" fmla="*/ 298697 w 478635"/>
                <a:gd name="connsiteY8" fmla="*/ 151148 h 485832"/>
                <a:gd name="connsiteX9" fmla="*/ 305895 w 478635"/>
                <a:gd name="connsiteY9" fmla="*/ 140352 h 485832"/>
                <a:gd name="connsiteX10" fmla="*/ 320290 w 478635"/>
                <a:gd name="connsiteY10" fmla="*/ 125957 h 485832"/>
                <a:gd name="connsiteX11" fmla="*/ 338284 w 478635"/>
                <a:gd name="connsiteY11" fmla="*/ 75574 h 485832"/>
                <a:gd name="connsiteX12" fmla="*/ 323889 w 478635"/>
                <a:gd name="connsiteY12" fmla="*/ 21593 h 485832"/>
                <a:gd name="connsiteX13" fmla="*/ 280704 w 478635"/>
                <a:gd name="connsiteY13" fmla="*/ 0 h 485832"/>
                <a:gd name="connsiteX14" fmla="*/ 248315 w 478635"/>
                <a:gd name="connsiteY14" fmla="*/ 10796 h 485832"/>
                <a:gd name="connsiteX15" fmla="*/ 223123 w 478635"/>
                <a:gd name="connsiteY15" fmla="*/ 43185 h 485832"/>
                <a:gd name="connsiteX16" fmla="*/ 223123 w 478635"/>
                <a:gd name="connsiteY16" fmla="*/ 43185 h 485832"/>
                <a:gd name="connsiteX17" fmla="*/ 219525 w 478635"/>
                <a:gd name="connsiteY17" fmla="*/ 50383 h 485832"/>
                <a:gd name="connsiteX18" fmla="*/ 212327 w 478635"/>
                <a:gd name="connsiteY18" fmla="*/ 75574 h 485832"/>
                <a:gd name="connsiteX19" fmla="*/ 201531 w 478635"/>
                <a:gd name="connsiteY19" fmla="*/ 97167 h 485832"/>
                <a:gd name="connsiteX20" fmla="*/ 194333 w 478635"/>
                <a:gd name="connsiteY20" fmla="*/ 111562 h 485832"/>
                <a:gd name="connsiteX21" fmla="*/ 194333 w 478635"/>
                <a:gd name="connsiteY21" fmla="*/ 111562 h 485832"/>
                <a:gd name="connsiteX22" fmla="*/ 158346 w 478635"/>
                <a:gd name="connsiteY22" fmla="*/ 154747 h 485832"/>
                <a:gd name="connsiteX23" fmla="*/ 154747 w 478635"/>
                <a:gd name="connsiteY23" fmla="*/ 158346 h 485832"/>
                <a:gd name="connsiteX24" fmla="*/ 129556 w 478635"/>
                <a:gd name="connsiteY24" fmla="*/ 176339 h 485832"/>
                <a:gd name="connsiteX25" fmla="*/ 111562 w 478635"/>
                <a:gd name="connsiteY25" fmla="*/ 187136 h 485832"/>
                <a:gd name="connsiteX26" fmla="*/ 107963 w 478635"/>
                <a:gd name="connsiteY26" fmla="*/ 187136 h 485832"/>
                <a:gd name="connsiteX27" fmla="*/ 107963 w 478635"/>
                <a:gd name="connsiteY27" fmla="*/ 187136 h 485832"/>
                <a:gd name="connsiteX28" fmla="*/ 107963 w 478635"/>
                <a:gd name="connsiteY28" fmla="*/ 187136 h 485832"/>
                <a:gd name="connsiteX29" fmla="*/ 86370 w 478635"/>
                <a:gd name="connsiteY29" fmla="*/ 179938 h 485832"/>
                <a:gd name="connsiteX30" fmla="*/ 86370 w 478635"/>
                <a:gd name="connsiteY30" fmla="*/ 179938 h 485832"/>
                <a:gd name="connsiteX31" fmla="*/ 35988 w 478635"/>
                <a:gd name="connsiteY31" fmla="*/ 194333 h 485832"/>
                <a:gd name="connsiteX32" fmla="*/ 0 w 478635"/>
                <a:gd name="connsiteY32" fmla="*/ 259111 h 485832"/>
                <a:gd name="connsiteX33" fmla="*/ 0 w 478635"/>
                <a:gd name="connsiteY33" fmla="*/ 385068 h 485832"/>
                <a:gd name="connsiteX34" fmla="*/ 35988 w 478635"/>
                <a:gd name="connsiteY34" fmla="*/ 449845 h 485832"/>
                <a:gd name="connsiteX35" fmla="*/ 75574 w 478635"/>
                <a:gd name="connsiteY35" fmla="*/ 464240 h 485832"/>
                <a:gd name="connsiteX36" fmla="*/ 75574 w 478635"/>
                <a:gd name="connsiteY36" fmla="*/ 464240 h 485832"/>
                <a:gd name="connsiteX37" fmla="*/ 100765 w 478635"/>
                <a:gd name="connsiteY37" fmla="*/ 457043 h 485832"/>
                <a:gd name="connsiteX38" fmla="*/ 107963 w 478635"/>
                <a:gd name="connsiteY38" fmla="*/ 457043 h 485832"/>
                <a:gd name="connsiteX39" fmla="*/ 151148 w 478635"/>
                <a:gd name="connsiteY39" fmla="*/ 467839 h 485832"/>
                <a:gd name="connsiteX40" fmla="*/ 151148 w 478635"/>
                <a:gd name="connsiteY40" fmla="*/ 467839 h 485832"/>
                <a:gd name="connsiteX41" fmla="*/ 197932 w 478635"/>
                <a:gd name="connsiteY41" fmla="*/ 482234 h 485832"/>
                <a:gd name="connsiteX42" fmla="*/ 259111 w 478635"/>
                <a:gd name="connsiteY42" fmla="*/ 485833 h 485832"/>
                <a:gd name="connsiteX43" fmla="*/ 302296 w 478635"/>
                <a:gd name="connsiteY43" fmla="*/ 485833 h 485832"/>
                <a:gd name="connsiteX44" fmla="*/ 341882 w 478635"/>
                <a:gd name="connsiteY44" fmla="*/ 485833 h 485832"/>
                <a:gd name="connsiteX45" fmla="*/ 399463 w 478635"/>
                <a:gd name="connsiteY45" fmla="*/ 428253 h 485832"/>
                <a:gd name="connsiteX46" fmla="*/ 399463 w 478635"/>
                <a:gd name="connsiteY46" fmla="*/ 417456 h 485832"/>
                <a:gd name="connsiteX47" fmla="*/ 403061 w 478635"/>
                <a:gd name="connsiteY47" fmla="*/ 410259 h 485832"/>
                <a:gd name="connsiteX48" fmla="*/ 421055 w 478635"/>
                <a:gd name="connsiteY48" fmla="*/ 395864 h 485832"/>
                <a:gd name="connsiteX49" fmla="*/ 435450 w 478635"/>
                <a:gd name="connsiteY49" fmla="*/ 356277 h 485832"/>
                <a:gd name="connsiteX50" fmla="*/ 431852 w 478635"/>
                <a:gd name="connsiteY50" fmla="*/ 341882 h 485832"/>
                <a:gd name="connsiteX51" fmla="*/ 435450 w 478635"/>
                <a:gd name="connsiteY51" fmla="*/ 334685 h 485832"/>
                <a:gd name="connsiteX52" fmla="*/ 460642 w 478635"/>
                <a:gd name="connsiteY52" fmla="*/ 287901 h 485832"/>
                <a:gd name="connsiteX53" fmla="*/ 457043 w 478635"/>
                <a:gd name="connsiteY53" fmla="*/ 269907 h 485832"/>
                <a:gd name="connsiteX54" fmla="*/ 460642 w 478635"/>
                <a:gd name="connsiteY54" fmla="*/ 262710 h 485832"/>
                <a:gd name="connsiteX55" fmla="*/ 460642 w 478635"/>
                <a:gd name="connsiteY55" fmla="*/ 262710 h 485832"/>
                <a:gd name="connsiteX56" fmla="*/ 75574 w 478635"/>
                <a:gd name="connsiteY56" fmla="*/ 442648 h 485832"/>
                <a:gd name="connsiteX57" fmla="*/ 75574 w 478635"/>
                <a:gd name="connsiteY57" fmla="*/ 442648 h 485832"/>
                <a:gd name="connsiteX58" fmla="*/ 50383 w 478635"/>
                <a:gd name="connsiteY58" fmla="*/ 431852 h 485832"/>
                <a:gd name="connsiteX59" fmla="*/ 21593 w 478635"/>
                <a:gd name="connsiteY59" fmla="*/ 385068 h 485832"/>
                <a:gd name="connsiteX60" fmla="*/ 21593 w 478635"/>
                <a:gd name="connsiteY60" fmla="*/ 255512 h 485832"/>
                <a:gd name="connsiteX61" fmla="*/ 46784 w 478635"/>
                <a:gd name="connsiteY61" fmla="*/ 212327 h 485832"/>
                <a:gd name="connsiteX62" fmla="*/ 82772 w 478635"/>
                <a:gd name="connsiteY62" fmla="*/ 201531 h 485832"/>
                <a:gd name="connsiteX63" fmla="*/ 93568 w 478635"/>
                <a:gd name="connsiteY63" fmla="*/ 205129 h 485832"/>
                <a:gd name="connsiteX64" fmla="*/ 93568 w 478635"/>
                <a:gd name="connsiteY64" fmla="*/ 205129 h 485832"/>
                <a:gd name="connsiteX65" fmla="*/ 97167 w 478635"/>
                <a:gd name="connsiteY65" fmla="*/ 205129 h 485832"/>
                <a:gd name="connsiteX66" fmla="*/ 97167 w 478635"/>
                <a:gd name="connsiteY66" fmla="*/ 431852 h 485832"/>
                <a:gd name="connsiteX67" fmla="*/ 89969 w 478635"/>
                <a:gd name="connsiteY67" fmla="*/ 435450 h 485832"/>
                <a:gd name="connsiteX68" fmla="*/ 75574 w 478635"/>
                <a:gd name="connsiteY68" fmla="*/ 442648 h 485832"/>
                <a:gd name="connsiteX69" fmla="*/ 75574 w 478635"/>
                <a:gd name="connsiteY69" fmla="*/ 442648 h 485832"/>
                <a:gd name="connsiteX70" fmla="*/ 435450 w 478635"/>
                <a:gd name="connsiteY70" fmla="*/ 251913 h 485832"/>
                <a:gd name="connsiteX71" fmla="*/ 421055 w 478635"/>
                <a:gd name="connsiteY71" fmla="*/ 259111 h 485832"/>
                <a:gd name="connsiteX72" fmla="*/ 421055 w 478635"/>
                <a:gd name="connsiteY72" fmla="*/ 259111 h 485832"/>
                <a:gd name="connsiteX73" fmla="*/ 428253 w 478635"/>
                <a:gd name="connsiteY73" fmla="*/ 269907 h 485832"/>
                <a:gd name="connsiteX74" fmla="*/ 435450 w 478635"/>
                <a:gd name="connsiteY74" fmla="*/ 291500 h 485832"/>
                <a:gd name="connsiteX75" fmla="*/ 410259 w 478635"/>
                <a:gd name="connsiteY75" fmla="*/ 323889 h 485832"/>
                <a:gd name="connsiteX76" fmla="*/ 395864 w 478635"/>
                <a:gd name="connsiteY76" fmla="*/ 327487 h 485832"/>
                <a:gd name="connsiteX77" fmla="*/ 395864 w 478635"/>
                <a:gd name="connsiteY77" fmla="*/ 327487 h 485832"/>
                <a:gd name="connsiteX78" fmla="*/ 403061 w 478635"/>
                <a:gd name="connsiteY78" fmla="*/ 341882 h 485832"/>
                <a:gd name="connsiteX79" fmla="*/ 410259 w 478635"/>
                <a:gd name="connsiteY79" fmla="*/ 359876 h 485832"/>
                <a:gd name="connsiteX80" fmla="*/ 377870 w 478635"/>
                <a:gd name="connsiteY80" fmla="*/ 392265 h 485832"/>
                <a:gd name="connsiteX81" fmla="*/ 359876 w 478635"/>
                <a:gd name="connsiteY81" fmla="*/ 392265 h 485832"/>
                <a:gd name="connsiteX82" fmla="*/ 359876 w 478635"/>
                <a:gd name="connsiteY82" fmla="*/ 392265 h 485832"/>
                <a:gd name="connsiteX83" fmla="*/ 370673 w 478635"/>
                <a:gd name="connsiteY83" fmla="*/ 410259 h 485832"/>
                <a:gd name="connsiteX84" fmla="*/ 374271 w 478635"/>
                <a:gd name="connsiteY84" fmla="*/ 428253 h 485832"/>
                <a:gd name="connsiteX85" fmla="*/ 341882 w 478635"/>
                <a:gd name="connsiteY85" fmla="*/ 460642 h 485832"/>
                <a:gd name="connsiteX86" fmla="*/ 298697 w 478635"/>
                <a:gd name="connsiteY86" fmla="*/ 460642 h 485832"/>
                <a:gd name="connsiteX87" fmla="*/ 255512 w 478635"/>
                <a:gd name="connsiteY87" fmla="*/ 460642 h 485832"/>
                <a:gd name="connsiteX88" fmla="*/ 197932 w 478635"/>
                <a:gd name="connsiteY88" fmla="*/ 457043 h 485832"/>
                <a:gd name="connsiteX89" fmla="*/ 158346 w 478635"/>
                <a:gd name="connsiteY89" fmla="*/ 442648 h 485832"/>
                <a:gd name="connsiteX90" fmla="*/ 158346 w 478635"/>
                <a:gd name="connsiteY90" fmla="*/ 442648 h 485832"/>
                <a:gd name="connsiteX91" fmla="*/ 118759 w 478635"/>
                <a:gd name="connsiteY91" fmla="*/ 428253 h 485832"/>
                <a:gd name="connsiteX92" fmla="*/ 118759 w 478635"/>
                <a:gd name="connsiteY92" fmla="*/ 208728 h 485832"/>
                <a:gd name="connsiteX93" fmla="*/ 169142 w 478635"/>
                <a:gd name="connsiteY93" fmla="*/ 172741 h 485832"/>
                <a:gd name="connsiteX94" fmla="*/ 172741 w 478635"/>
                <a:gd name="connsiteY94" fmla="*/ 169142 h 485832"/>
                <a:gd name="connsiteX95" fmla="*/ 208728 w 478635"/>
                <a:gd name="connsiteY95" fmla="*/ 122358 h 485832"/>
                <a:gd name="connsiteX96" fmla="*/ 208728 w 478635"/>
                <a:gd name="connsiteY96" fmla="*/ 122358 h 485832"/>
                <a:gd name="connsiteX97" fmla="*/ 215926 w 478635"/>
                <a:gd name="connsiteY97" fmla="*/ 107963 h 485832"/>
                <a:gd name="connsiteX98" fmla="*/ 226722 w 478635"/>
                <a:gd name="connsiteY98" fmla="*/ 82772 h 485832"/>
                <a:gd name="connsiteX99" fmla="*/ 226722 w 478635"/>
                <a:gd name="connsiteY99" fmla="*/ 82772 h 485832"/>
                <a:gd name="connsiteX100" fmla="*/ 233920 w 478635"/>
                <a:gd name="connsiteY100" fmla="*/ 64778 h 485832"/>
                <a:gd name="connsiteX101" fmla="*/ 237518 w 478635"/>
                <a:gd name="connsiteY101" fmla="*/ 57580 h 485832"/>
                <a:gd name="connsiteX102" fmla="*/ 255512 w 478635"/>
                <a:gd name="connsiteY102" fmla="*/ 32389 h 485832"/>
                <a:gd name="connsiteX103" fmla="*/ 277105 w 478635"/>
                <a:gd name="connsiteY103" fmla="*/ 25191 h 485832"/>
                <a:gd name="connsiteX104" fmla="*/ 302296 w 478635"/>
                <a:gd name="connsiteY104" fmla="*/ 35988 h 485832"/>
                <a:gd name="connsiteX105" fmla="*/ 295099 w 478635"/>
                <a:gd name="connsiteY105" fmla="*/ 111562 h 485832"/>
                <a:gd name="connsiteX106" fmla="*/ 284302 w 478635"/>
                <a:gd name="connsiteY106" fmla="*/ 129555 h 485832"/>
                <a:gd name="connsiteX107" fmla="*/ 266309 w 478635"/>
                <a:gd name="connsiteY107" fmla="*/ 165543 h 485832"/>
                <a:gd name="connsiteX108" fmla="*/ 266309 w 478635"/>
                <a:gd name="connsiteY108" fmla="*/ 179938 h 485832"/>
                <a:gd name="connsiteX109" fmla="*/ 269907 w 478635"/>
                <a:gd name="connsiteY109" fmla="*/ 187136 h 485832"/>
                <a:gd name="connsiteX110" fmla="*/ 269907 w 478635"/>
                <a:gd name="connsiteY110" fmla="*/ 187136 h 485832"/>
                <a:gd name="connsiteX111" fmla="*/ 280704 w 478635"/>
                <a:gd name="connsiteY111" fmla="*/ 187136 h 485832"/>
                <a:gd name="connsiteX112" fmla="*/ 302296 w 478635"/>
                <a:gd name="connsiteY112" fmla="*/ 187136 h 485832"/>
                <a:gd name="connsiteX113" fmla="*/ 302296 w 478635"/>
                <a:gd name="connsiteY113" fmla="*/ 187136 h 485832"/>
                <a:gd name="connsiteX114" fmla="*/ 323889 w 478635"/>
                <a:gd name="connsiteY114" fmla="*/ 187136 h 485832"/>
                <a:gd name="connsiteX115" fmla="*/ 413858 w 478635"/>
                <a:gd name="connsiteY115" fmla="*/ 187136 h 485832"/>
                <a:gd name="connsiteX116" fmla="*/ 449845 w 478635"/>
                <a:gd name="connsiteY116" fmla="*/ 219525 h 485832"/>
                <a:gd name="connsiteX117" fmla="*/ 435450 w 478635"/>
                <a:gd name="connsiteY117" fmla="*/ 251913 h 485832"/>
                <a:gd name="connsiteX118" fmla="*/ 435450 w 478635"/>
                <a:gd name="connsiteY118" fmla="*/ 251913 h 48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478635" h="485832">
                  <a:moveTo>
                    <a:pt x="460642" y="262710"/>
                  </a:moveTo>
                  <a:cubicBezTo>
                    <a:pt x="471438" y="251913"/>
                    <a:pt x="478636" y="237518"/>
                    <a:pt x="478636" y="219525"/>
                  </a:cubicBezTo>
                  <a:cubicBezTo>
                    <a:pt x="478636" y="205129"/>
                    <a:pt x="471438" y="190734"/>
                    <a:pt x="460642" y="179938"/>
                  </a:cubicBezTo>
                  <a:cubicBezTo>
                    <a:pt x="449845" y="169142"/>
                    <a:pt x="435450" y="161944"/>
                    <a:pt x="421055" y="161944"/>
                  </a:cubicBezTo>
                  <a:lnTo>
                    <a:pt x="331086" y="161944"/>
                  </a:lnTo>
                  <a:cubicBezTo>
                    <a:pt x="323889" y="161944"/>
                    <a:pt x="316691" y="161944"/>
                    <a:pt x="305895" y="161944"/>
                  </a:cubicBezTo>
                  <a:lnTo>
                    <a:pt x="305895" y="161944"/>
                  </a:lnTo>
                  <a:lnTo>
                    <a:pt x="305895" y="161944"/>
                  </a:lnTo>
                  <a:cubicBezTo>
                    <a:pt x="302296" y="161944"/>
                    <a:pt x="298697" y="158346"/>
                    <a:pt x="298697" y="151148"/>
                  </a:cubicBezTo>
                  <a:cubicBezTo>
                    <a:pt x="302296" y="147549"/>
                    <a:pt x="302296" y="143951"/>
                    <a:pt x="305895" y="140352"/>
                  </a:cubicBezTo>
                  <a:cubicBezTo>
                    <a:pt x="313092" y="140352"/>
                    <a:pt x="316691" y="133154"/>
                    <a:pt x="320290" y="125957"/>
                  </a:cubicBezTo>
                  <a:cubicBezTo>
                    <a:pt x="327488" y="115160"/>
                    <a:pt x="334685" y="97167"/>
                    <a:pt x="338284" y="75574"/>
                  </a:cubicBezTo>
                  <a:cubicBezTo>
                    <a:pt x="341882" y="53981"/>
                    <a:pt x="338284" y="35988"/>
                    <a:pt x="323889" y="21593"/>
                  </a:cubicBezTo>
                  <a:cubicBezTo>
                    <a:pt x="313092" y="7198"/>
                    <a:pt x="298697" y="0"/>
                    <a:pt x="280704" y="0"/>
                  </a:cubicBezTo>
                  <a:cubicBezTo>
                    <a:pt x="269907" y="0"/>
                    <a:pt x="255512" y="3599"/>
                    <a:pt x="248315" y="10796"/>
                  </a:cubicBezTo>
                  <a:cubicBezTo>
                    <a:pt x="233920" y="21593"/>
                    <a:pt x="226722" y="32389"/>
                    <a:pt x="223123" y="43185"/>
                  </a:cubicBezTo>
                  <a:lnTo>
                    <a:pt x="223123" y="43185"/>
                  </a:lnTo>
                  <a:cubicBezTo>
                    <a:pt x="223123" y="46784"/>
                    <a:pt x="219525" y="46784"/>
                    <a:pt x="219525" y="50383"/>
                  </a:cubicBezTo>
                  <a:cubicBezTo>
                    <a:pt x="215926" y="61179"/>
                    <a:pt x="212327" y="68376"/>
                    <a:pt x="212327" y="75574"/>
                  </a:cubicBezTo>
                  <a:cubicBezTo>
                    <a:pt x="208728" y="82772"/>
                    <a:pt x="205130" y="89969"/>
                    <a:pt x="201531" y="97167"/>
                  </a:cubicBezTo>
                  <a:cubicBezTo>
                    <a:pt x="197932" y="100765"/>
                    <a:pt x="194333" y="104364"/>
                    <a:pt x="194333" y="111562"/>
                  </a:cubicBezTo>
                  <a:lnTo>
                    <a:pt x="194333" y="111562"/>
                  </a:lnTo>
                  <a:cubicBezTo>
                    <a:pt x="183537" y="125957"/>
                    <a:pt x="172741" y="143951"/>
                    <a:pt x="158346" y="154747"/>
                  </a:cubicBezTo>
                  <a:lnTo>
                    <a:pt x="154747" y="158346"/>
                  </a:lnTo>
                  <a:cubicBezTo>
                    <a:pt x="147549" y="158346"/>
                    <a:pt x="140352" y="169142"/>
                    <a:pt x="129556" y="176339"/>
                  </a:cubicBezTo>
                  <a:cubicBezTo>
                    <a:pt x="118759" y="183537"/>
                    <a:pt x="115160" y="187136"/>
                    <a:pt x="111562" y="187136"/>
                  </a:cubicBezTo>
                  <a:cubicBezTo>
                    <a:pt x="111562" y="187136"/>
                    <a:pt x="107963" y="187136"/>
                    <a:pt x="107963" y="187136"/>
                  </a:cubicBezTo>
                  <a:cubicBezTo>
                    <a:pt x="107963" y="187136"/>
                    <a:pt x="107963" y="187136"/>
                    <a:pt x="107963" y="187136"/>
                  </a:cubicBezTo>
                  <a:lnTo>
                    <a:pt x="107963" y="187136"/>
                  </a:lnTo>
                  <a:cubicBezTo>
                    <a:pt x="104364" y="183537"/>
                    <a:pt x="97167" y="179938"/>
                    <a:pt x="86370" y="179938"/>
                  </a:cubicBezTo>
                  <a:lnTo>
                    <a:pt x="86370" y="179938"/>
                  </a:lnTo>
                  <a:cubicBezTo>
                    <a:pt x="71975" y="179938"/>
                    <a:pt x="53981" y="183537"/>
                    <a:pt x="35988" y="194333"/>
                  </a:cubicBezTo>
                  <a:cubicBezTo>
                    <a:pt x="14395" y="208728"/>
                    <a:pt x="0" y="233920"/>
                    <a:pt x="0" y="259111"/>
                  </a:cubicBezTo>
                  <a:lnTo>
                    <a:pt x="0" y="385068"/>
                  </a:lnTo>
                  <a:cubicBezTo>
                    <a:pt x="0" y="410259"/>
                    <a:pt x="14395" y="435450"/>
                    <a:pt x="35988" y="449845"/>
                  </a:cubicBezTo>
                  <a:cubicBezTo>
                    <a:pt x="46784" y="460642"/>
                    <a:pt x="61179" y="464240"/>
                    <a:pt x="75574" y="464240"/>
                  </a:cubicBezTo>
                  <a:lnTo>
                    <a:pt x="75574" y="464240"/>
                  </a:lnTo>
                  <a:cubicBezTo>
                    <a:pt x="86370" y="464240"/>
                    <a:pt x="97167" y="460642"/>
                    <a:pt x="100765" y="457043"/>
                  </a:cubicBezTo>
                  <a:cubicBezTo>
                    <a:pt x="104364" y="457043"/>
                    <a:pt x="104364" y="457043"/>
                    <a:pt x="107963" y="457043"/>
                  </a:cubicBezTo>
                  <a:cubicBezTo>
                    <a:pt x="118759" y="453444"/>
                    <a:pt x="133154" y="457043"/>
                    <a:pt x="151148" y="467839"/>
                  </a:cubicBezTo>
                  <a:lnTo>
                    <a:pt x="151148" y="467839"/>
                  </a:lnTo>
                  <a:cubicBezTo>
                    <a:pt x="165543" y="475037"/>
                    <a:pt x="179938" y="482234"/>
                    <a:pt x="197932" y="482234"/>
                  </a:cubicBezTo>
                  <a:cubicBezTo>
                    <a:pt x="215926" y="485833"/>
                    <a:pt x="237518" y="485833"/>
                    <a:pt x="259111" y="485833"/>
                  </a:cubicBezTo>
                  <a:cubicBezTo>
                    <a:pt x="273506" y="485833"/>
                    <a:pt x="287901" y="485833"/>
                    <a:pt x="302296" y="485833"/>
                  </a:cubicBezTo>
                  <a:cubicBezTo>
                    <a:pt x="316691" y="485833"/>
                    <a:pt x="331086" y="485833"/>
                    <a:pt x="341882" y="485833"/>
                  </a:cubicBezTo>
                  <a:cubicBezTo>
                    <a:pt x="374271" y="485833"/>
                    <a:pt x="399463" y="460642"/>
                    <a:pt x="399463" y="428253"/>
                  </a:cubicBezTo>
                  <a:cubicBezTo>
                    <a:pt x="399463" y="424654"/>
                    <a:pt x="399463" y="421055"/>
                    <a:pt x="399463" y="417456"/>
                  </a:cubicBezTo>
                  <a:cubicBezTo>
                    <a:pt x="399463" y="413858"/>
                    <a:pt x="399463" y="410259"/>
                    <a:pt x="403061" y="410259"/>
                  </a:cubicBezTo>
                  <a:cubicBezTo>
                    <a:pt x="410259" y="406660"/>
                    <a:pt x="417457" y="403061"/>
                    <a:pt x="421055" y="395864"/>
                  </a:cubicBezTo>
                  <a:cubicBezTo>
                    <a:pt x="431852" y="385068"/>
                    <a:pt x="435450" y="370673"/>
                    <a:pt x="435450" y="356277"/>
                  </a:cubicBezTo>
                  <a:cubicBezTo>
                    <a:pt x="435450" y="352679"/>
                    <a:pt x="435450" y="345481"/>
                    <a:pt x="431852" y="341882"/>
                  </a:cubicBezTo>
                  <a:cubicBezTo>
                    <a:pt x="431852" y="338284"/>
                    <a:pt x="431852" y="338284"/>
                    <a:pt x="435450" y="334685"/>
                  </a:cubicBezTo>
                  <a:cubicBezTo>
                    <a:pt x="449845" y="323889"/>
                    <a:pt x="460642" y="305895"/>
                    <a:pt x="460642" y="287901"/>
                  </a:cubicBezTo>
                  <a:cubicBezTo>
                    <a:pt x="460642" y="280704"/>
                    <a:pt x="460642" y="273506"/>
                    <a:pt x="457043" y="269907"/>
                  </a:cubicBezTo>
                  <a:cubicBezTo>
                    <a:pt x="457043" y="269907"/>
                    <a:pt x="457043" y="266308"/>
                    <a:pt x="460642" y="262710"/>
                  </a:cubicBezTo>
                  <a:lnTo>
                    <a:pt x="460642" y="262710"/>
                  </a:lnTo>
                  <a:close/>
                  <a:moveTo>
                    <a:pt x="75574" y="442648"/>
                  </a:moveTo>
                  <a:lnTo>
                    <a:pt x="75574" y="442648"/>
                  </a:lnTo>
                  <a:cubicBezTo>
                    <a:pt x="64778" y="442648"/>
                    <a:pt x="57580" y="439049"/>
                    <a:pt x="50383" y="431852"/>
                  </a:cubicBezTo>
                  <a:cubicBezTo>
                    <a:pt x="32389" y="421055"/>
                    <a:pt x="21593" y="403061"/>
                    <a:pt x="21593" y="385068"/>
                  </a:cubicBezTo>
                  <a:lnTo>
                    <a:pt x="21593" y="255512"/>
                  </a:lnTo>
                  <a:cubicBezTo>
                    <a:pt x="21593" y="237518"/>
                    <a:pt x="32389" y="219525"/>
                    <a:pt x="46784" y="212327"/>
                  </a:cubicBezTo>
                  <a:cubicBezTo>
                    <a:pt x="57580" y="205129"/>
                    <a:pt x="71975" y="201531"/>
                    <a:pt x="82772" y="201531"/>
                  </a:cubicBezTo>
                  <a:cubicBezTo>
                    <a:pt x="86370" y="201531"/>
                    <a:pt x="89969" y="205129"/>
                    <a:pt x="93568" y="205129"/>
                  </a:cubicBezTo>
                  <a:lnTo>
                    <a:pt x="93568" y="205129"/>
                  </a:lnTo>
                  <a:cubicBezTo>
                    <a:pt x="93568" y="205129"/>
                    <a:pt x="93568" y="205129"/>
                    <a:pt x="97167" y="205129"/>
                  </a:cubicBezTo>
                  <a:lnTo>
                    <a:pt x="97167" y="431852"/>
                  </a:lnTo>
                  <a:cubicBezTo>
                    <a:pt x="93568" y="431852"/>
                    <a:pt x="93568" y="435450"/>
                    <a:pt x="89969" y="435450"/>
                  </a:cubicBezTo>
                  <a:cubicBezTo>
                    <a:pt x="86370" y="439049"/>
                    <a:pt x="79173" y="442648"/>
                    <a:pt x="75574" y="442648"/>
                  </a:cubicBezTo>
                  <a:lnTo>
                    <a:pt x="75574" y="442648"/>
                  </a:lnTo>
                  <a:close/>
                  <a:moveTo>
                    <a:pt x="435450" y="251913"/>
                  </a:moveTo>
                  <a:lnTo>
                    <a:pt x="421055" y="259111"/>
                  </a:lnTo>
                  <a:cubicBezTo>
                    <a:pt x="421055" y="259111"/>
                    <a:pt x="421055" y="259111"/>
                    <a:pt x="421055" y="259111"/>
                  </a:cubicBezTo>
                  <a:lnTo>
                    <a:pt x="428253" y="269907"/>
                  </a:lnTo>
                  <a:cubicBezTo>
                    <a:pt x="431852" y="277105"/>
                    <a:pt x="435450" y="284302"/>
                    <a:pt x="435450" y="291500"/>
                  </a:cubicBezTo>
                  <a:cubicBezTo>
                    <a:pt x="435450" y="305895"/>
                    <a:pt x="424654" y="320290"/>
                    <a:pt x="410259" y="323889"/>
                  </a:cubicBezTo>
                  <a:lnTo>
                    <a:pt x="395864" y="327487"/>
                  </a:lnTo>
                  <a:cubicBezTo>
                    <a:pt x="395864" y="327487"/>
                    <a:pt x="395864" y="327487"/>
                    <a:pt x="395864" y="327487"/>
                  </a:cubicBezTo>
                  <a:lnTo>
                    <a:pt x="403061" y="341882"/>
                  </a:lnTo>
                  <a:cubicBezTo>
                    <a:pt x="406660" y="345481"/>
                    <a:pt x="410259" y="352679"/>
                    <a:pt x="410259" y="359876"/>
                  </a:cubicBezTo>
                  <a:cubicBezTo>
                    <a:pt x="410259" y="377870"/>
                    <a:pt x="395864" y="392265"/>
                    <a:pt x="377870" y="392265"/>
                  </a:cubicBezTo>
                  <a:lnTo>
                    <a:pt x="359876" y="392265"/>
                  </a:lnTo>
                  <a:cubicBezTo>
                    <a:pt x="359876" y="392265"/>
                    <a:pt x="359876" y="392265"/>
                    <a:pt x="359876" y="392265"/>
                  </a:cubicBezTo>
                  <a:lnTo>
                    <a:pt x="370673" y="410259"/>
                  </a:lnTo>
                  <a:cubicBezTo>
                    <a:pt x="374271" y="413858"/>
                    <a:pt x="374271" y="421055"/>
                    <a:pt x="374271" y="428253"/>
                  </a:cubicBezTo>
                  <a:cubicBezTo>
                    <a:pt x="374271" y="446247"/>
                    <a:pt x="359876" y="460642"/>
                    <a:pt x="341882" y="460642"/>
                  </a:cubicBezTo>
                  <a:cubicBezTo>
                    <a:pt x="327488" y="460642"/>
                    <a:pt x="313092" y="460642"/>
                    <a:pt x="298697" y="460642"/>
                  </a:cubicBezTo>
                  <a:cubicBezTo>
                    <a:pt x="284302" y="460642"/>
                    <a:pt x="269907" y="460642"/>
                    <a:pt x="255512" y="460642"/>
                  </a:cubicBezTo>
                  <a:cubicBezTo>
                    <a:pt x="233920" y="460642"/>
                    <a:pt x="212327" y="460642"/>
                    <a:pt x="197932" y="457043"/>
                  </a:cubicBezTo>
                  <a:cubicBezTo>
                    <a:pt x="183537" y="457043"/>
                    <a:pt x="172741" y="449845"/>
                    <a:pt x="158346" y="442648"/>
                  </a:cubicBezTo>
                  <a:lnTo>
                    <a:pt x="158346" y="442648"/>
                  </a:lnTo>
                  <a:cubicBezTo>
                    <a:pt x="143951" y="435450"/>
                    <a:pt x="129556" y="431852"/>
                    <a:pt x="118759" y="428253"/>
                  </a:cubicBezTo>
                  <a:lnTo>
                    <a:pt x="118759" y="208728"/>
                  </a:lnTo>
                  <a:cubicBezTo>
                    <a:pt x="133154" y="201531"/>
                    <a:pt x="151148" y="187136"/>
                    <a:pt x="169142" y="172741"/>
                  </a:cubicBezTo>
                  <a:lnTo>
                    <a:pt x="172741" y="169142"/>
                  </a:lnTo>
                  <a:cubicBezTo>
                    <a:pt x="187136" y="154747"/>
                    <a:pt x="197932" y="140352"/>
                    <a:pt x="208728" y="122358"/>
                  </a:cubicBezTo>
                  <a:lnTo>
                    <a:pt x="208728" y="122358"/>
                  </a:lnTo>
                  <a:cubicBezTo>
                    <a:pt x="212327" y="118759"/>
                    <a:pt x="215926" y="115160"/>
                    <a:pt x="215926" y="107963"/>
                  </a:cubicBezTo>
                  <a:cubicBezTo>
                    <a:pt x="223123" y="100765"/>
                    <a:pt x="226722" y="89969"/>
                    <a:pt x="226722" y="82772"/>
                  </a:cubicBezTo>
                  <a:lnTo>
                    <a:pt x="226722" y="82772"/>
                  </a:lnTo>
                  <a:cubicBezTo>
                    <a:pt x="230321" y="75574"/>
                    <a:pt x="230321" y="71975"/>
                    <a:pt x="233920" y="64778"/>
                  </a:cubicBezTo>
                  <a:cubicBezTo>
                    <a:pt x="233920" y="61179"/>
                    <a:pt x="237518" y="57580"/>
                    <a:pt x="237518" y="57580"/>
                  </a:cubicBezTo>
                  <a:cubicBezTo>
                    <a:pt x="241117" y="46784"/>
                    <a:pt x="244716" y="39586"/>
                    <a:pt x="255512" y="32389"/>
                  </a:cubicBezTo>
                  <a:cubicBezTo>
                    <a:pt x="262710" y="28790"/>
                    <a:pt x="269907" y="25191"/>
                    <a:pt x="277105" y="25191"/>
                  </a:cubicBezTo>
                  <a:cubicBezTo>
                    <a:pt x="287901" y="25191"/>
                    <a:pt x="295099" y="28790"/>
                    <a:pt x="302296" y="35988"/>
                  </a:cubicBezTo>
                  <a:cubicBezTo>
                    <a:pt x="320290" y="57580"/>
                    <a:pt x="309494" y="86370"/>
                    <a:pt x="295099" y="111562"/>
                  </a:cubicBezTo>
                  <a:cubicBezTo>
                    <a:pt x="291500" y="118759"/>
                    <a:pt x="287901" y="122358"/>
                    <a:pt x="284302" y="129555"/>
                  </a:cubicBezTo>
                  <a:cubicBezTo>
                    <a:pt x="277105" y="140352"/>
                    <a:pt x="269907" y="151148"/>
                    <a:pt x="266309" y="165543"/>
                  </a:cubicBezTo>
                  <a:cubicBezTo>
                    <a:pt x="266309" y="172741"/>
                    <a:pt x="266309" y="176339"/>
                    <a:pt x="266309" y="179938"/>
                  </a:cubicBezTo>
                  <a:lnTo>
                    <a:pt x="269907" y="187136"/>
                  </a:lnTo>
                  <a:cubicBezTo>
                    <a:pt x="269907" y="187136"/>
                    <a:pt x="269907" y="187136"/>
                    <a:pt x="269907" y="187136"/>
                  </a:cubicBezTo>
                  <a:lnTo>
                    <a:pt x="280704" y="187136"/>
                  </a:lnTo>
                  <a:cubicBezTo>
                    <a:pt x="287901" y="187136"/>
                    <a:pt x="295099" y="187136"/>
                    <a:pt x="302296" y="187136"/>
                  </a:cubicBezTo>
                  <a:lnTo>
                    <a:pt x="302296" y="187136"/>
                  </a:lnTo>
                  <a:cubicBezTo>
                    <a:pt x="309494" y="187136"/>
                    <a:pt x="316691" y="187136"/>
                    <a:pt x="323889" y="187136"/>
                  </a:cubicBezTo>
                  <a:lnTo>
                    <a:pt x="413858" y="187136"/>
                  </a:lnTo>
                  <a:cubicBezTo>
                    <a:pt x="431852" y="187136"/>
                    <a:pt x="449845" y="201531"/>
                    <a:pt x="449845" y="219525"/>
                  </a:cubicBezTo>
                  <a:cubicBezTo>
                    <a:pt x="457043" y="233920"/>
                    <a:pt x="449845" y="244716"/>
                    <a:pt x="435450" y="251913"/>
                  </a:cubicBezTo>
                  <a:lnTo>
                    <a:pt x="435450" y="251913"/>
                  </a:lnTo>
                  <a:close/>
                </a:path>
              </a:pathLst>
            </a:custGeom>
            <a:solidFill>
              <a:srgbClr val="0070C0"/>
            </a:solidFill>
            <a:ln w="359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0" name="任意多边形: 形状 2069"/>
            <p:cNvSpPr/>
            <p:nvPr/>
          </p:nvSpPr>
          <p:spPr>
            <a:xfrm>
              <a:off x="2338730" y="3940875"/>
              <a:ext cx="43185" cy="43185"/>
            </a:xfrm>
            <a:custGeom>
              <a:avLst/>
              <a:gdLst>
                <a:gd name="connsiteX0" fmla="*/ 21593 w 43185"/>
                <a:gd name="connsiteY0" fmla="*/ 0 h 43185"/>
                <a:gd name="connsiteX1" fmla="*/ 0 w 43185"/>
                <a:gd name="connsiteY1" fmla="*/ 21593 h 43185"/>
                <a:gd name="connsiteX2" fmla="*/ 21593 w 43185"/>
                <a:gd name="connsiteY2" fmla="*/ 43185 h 43185"/>
                <a:gd name="connsiteX3" fmla="*/ 43185 w 43185"/>
                <a:gd name="connsiteY3" fmla="*/ 21593 h 43185"/>
                <a:gd name="connsiteX4" fmla="*/ 21593 w 43185"/>
                <a:gd name="connsiteY4" fmla="*/ 0 h 43185"/>
                <a:gd name="connsiteX5" fmla="*/ 21593 w 43185"/>
                <a:gd name="connsiteY5" fmla="*/ 0 h 43185"/>
                <a:gd name="connsiteX6" fmla="*/ 21593 w 43185"/>
                <a:gd name="connsiteY6" fmla="*/ 32389 h 43185"/>
                <a:gd name="connsiteX7" fmla="*/ 14395 w 43185"/>
                <a:gd name="connsiteY7" fmla="*/ 25191 h 43185"/>
                <a:gd name="connsiteX8" fmla="*/ 21593 w 43185"/>
                <a:gd name="connsiteY8" fmla="*/ 17994 h 43185"/>
                <a:gd name="connsiteX9" fmla="*/ 28790 w 43185"/>
                <a:gd name="connsiteY9" fmla="*/ 25191 h 43185"/>
                <a:gd name="connsiteX10" fmla="*/ 21593 w 43185"/>
                <a:gd name="connsiteY10" fmla="*/ 32389 h 43185"/>
                <a:gd name="connsiteX11" fmla="*/ 21593 w 43185"/>
                <a:gd name="connsiteY11" fmla="*/ 32389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185" h="43185">
                  <a:moveTo>
                    <a:pt x="21593" y="0"/>
                  </a:moveTo>
                  <a:cubicBezTo>
                    <a:pt x="10796" y="0"/>
                    <a:pt x="0" y="10796"/>
                    <a:pt x="0" y="21593"/>
                  </a:cubicBezTo>
                  <a:cubicBezTo>
                    <a:pt x="0" y="32389"/>
                    <a:pt x="10796" y="43185"/>
                    <a:pt x="21593" y="43185"/>
                  </a:cubicBezTo>
                  <a:cubicBezTo>
                    <a:pt x="32389" y="43185"/>
                    <a:pt x="43185" y="32389"/>
                    <a:pt x="43185" y="21593"/>
                  </a:cubicBezTo>
                  <a:cubicBezTo>
                    <a:pt x="43185" y="10796"/>
                    <a:pt x="32389" y="0"/>
                    <a:pt x="21593" y="0"/>
                  </a:cubicBezTo>
                  <a:lnTo>
                    <a:pt x="21593" y="0"/>
                  </a:lnTo>
                  <a:close/>
                  <a:moveTo>
                    <a:pt x="21593" y="32389"/>
                  </a:moveTo>
                  <a:cubicBezTo>
                    <a:pt x="17994" y="32389"/>
                    <a:pt x="14395" y="28790"/>
                    <a:pt x="14395" y="25191"/>
                  </a:cubicBezTo>
                  <a:cubicBezTo>
                    <a:pt x="14395" y="21593"/>
                    <a:pt x="17994" y="17994"/>
                    <a:pt x="21593" y="17994"/>
                  </a:cubicBezTo>
                  <a:cubicBezTo>
                    <a:pt x="25191" y="17994"/>
                    <a:pt x="28790" y="21593"/>
                    <a:pt x="28790" y="25191"/>
                  </a:cubicBezTo>
                  <a:cubicBezTo>
                    <a:pt x="28790" y="28790"/>
                    <a:pt x="25191" y="32389"/>
                    <a:pt x="21593" y="32389"/>
                  </a:cubicBezTo>
                  <a:lnTo>
                    <a:pt x="21593" y="32389"/>
                  </a:lnTo>
                  <a:close/>
                </a:path>
              </a:pathLst>
            </a:custGeom>
            <a:solidFill>
              <a:srgbClr val="B6252D"/>
            </a:solidFill>
            <a:ln w="359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2135" y="1136269"/>
          <a:ext cx="1108837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715"/>
                <a:gridCol w="1462405"/>
                <a:gridCol w="2190750"/>
                <a:gridCol w="2190750"/>
                <a:gridCol w="21907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器件型号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主要参数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主要参数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主要参数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主要参数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相机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：</a:t>
                      </a:r>
                      <a:r>
                        <a:rPr lang="en-US" altLang="zh-CN" sz="1800" b="1" dirty="0" smtClean="0">
                          <a:latin typeface="Times New Roman" panose="02020603050405020304" charset="0"/>
                          <a:ea typeface="+mj-ea"/>
                          <a:cs typeface="Times New Roman" panose="02020603050405020304" charset="0"/>
                          <a:sym typeface="+mn-ea"/>
                        </a:rPr>
                        <a:t>MV-A7500MG20</a:t>
                      </a:r>
                      <a:endParaRPr lang="en-US" altLang="zh-CN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分辨率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曝光时间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亮度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视野大小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2448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×2048</a:t>
                      </a:r>
                    </a:p>
                  </a:txBody>
                  <a:tcPr marL="12700" marR="12700" marT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sym typeface="+mn-ea"/>
                        </a:rPr>
                        <a:t>200us</a:t>
                      </a:r>
                      <a:endParaRPr lang="en-US" altLang="zh-CN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sym typeface="+mn-ea"/>
                        </a:rPr>
                        <a:t>50</a:t>
                      </a:r>
                      <a:endParaRPr lang="en-US" altLang="zh-CN" sz="1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000000"/>
                          </a:solidFill>
                        </a:rPr>
                        <a:t>50mm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镜头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：</a:t>
                      </a:r>
                      <a:r>
                        <a:rPr lang="en-US" altLang="zh-CN" sz="1800" b="1" dirty="0" smtClean="0">
                          <a:latin typeface="Times New Roman" panose="02020603050405020304" charset="0"/>
                          <a:ea typeface="+mj-ea"/>
                          <a:cs typeface="Times New Roman" panose="02020603050405020304" charset="0"/>
                          <a:sym typeface="+mn-ea"/>
                        </a:rPr>
                        <a:t>BC-2522-5MP</a:t>
                      </a:r>
                      <a:endParaRPr lang="en-US" altLang="zh-CN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光圈数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接圈长度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工作距离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放大倍率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17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2.8</a:t>
                      </a:r>
                      <a:endParaRPr lang="en-US" altLang="zh-CN" sz="20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160</a:t>
                      </a:r>
                      <a:r>
                        <a:rPr lang="zh-CN" altLang="en-US" sz="160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±</a:t>
                      </a:r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30mm</a:t>
                      </a:r>
                      <a:endParaRPr lang="en-US" altLang="zh-CN" sz="1600" b="1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光源</a:t>
                      </a:r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：</a:t>
                      </a:r>
                      <a:r>
                        <a:rPr lang="en-US" altLang="zh-CN" sz="1800" b="1" dirty="0" smtClean="0">
                          <a:ea typeface="+mj-ea"/>
                          <a:cs typeface="+mn-lt"/>
                          <a:sym typeface="+mn-ea"/>
                        </a:rPr>
                        <a:t>KW-ZLD170-W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发光颜色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漫射板类型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工作距离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光源相隔距离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zh-CN" sz="135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            30</a:t>
                      </a:r>
                      <a:r>
                        <a:rPr lang="zh-CN" altLang="en-US" sz="140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±</a:t>
                      </a:r>
                      <a:r>
                        <a:rPr lang="en-US" altLang="zh-CN" sz="1400" b="1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15mm</a:t>
                      </a:r>
                      <a:endParaRPr lang="en-US" altLang="zh-CN" sz="1400" b="1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0000"/>
                          </a:solidFill>
                          <a:sym typeface="+mn-ea"/>
                        </a:rPr>
                        <a:t>/</a:t>
                      </a:r>
                      <a:endParaRPr lang="en-US" altLang="zh-CN" sz="1400" b="1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光源</a:t>
                      </a:r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：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sym typeface="+mn-ea"/>
                        </a:rPr>
                        <a:t>/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发光颜色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漫射板类型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工作距离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光源相隔距离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光学配件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</a:rPr>
                        <a:t>：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/</a:t>
                      </a:r>
                      <a:endParaRPr lang="en-US" altLang="zh-CN" sz="135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有效波长范围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背景材质</a:t>
                      </a:r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zh-CN" altLang="en-US" b="1" dirty="0">
                          <a:solidFill>
                            <a:srgbClr val="000000"/>
                          </a:solidFill>
                        </a:rPr>
                        <a:t>颜色：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solidFill>
                            <a:srgbClr val="000000"/>
                          </a:solidFill>
                          <a:sym typeface="+mn-ea"/>
                        </a:rPr>
                        <a:t>/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solidFill>
                            <a:srgbClr val="FF0000"/>
                          </a:solidFill>
                        </a:rPr>
                        <a:t>备注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：目前暂定</a:t>
                      </a:r>
                      <a:r>
                        <a:rPr lang="zh-CN" b="1" dirty="0">
                          <a:solidFill>
                            <a:srgbClr val="FF0000"/>
                          </a:solidFill>
                        </a:rPr>
                        <a:t>停拍，停拍时间根据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CT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暂定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17947" y="295972"/>
            <a:ext cx="9058943" cy="4106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</a:rPr>
              <a:t>光学成像方案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图形 2056"/>
          <p:cNvGrpSpPr/>
          <p:nvPr/>
        </p:nvGrpSpPr>
        <p:grpSpPr>
          <a:xfrm>
            <a:off x="11120755" y="1231265"/>
            <a:ext cx="464185" cy="463550"/>
            <a:chOff x="2291946" y="3563005"/>
            <a:chExt cx="478635" cy="485832"/>
          </a:xfrm>
        </p:grpSpPr>
        <p:sp>
          <p:nvSpPr>
            <p:cNvPr id="2069" name="任意多边形: 形状 2068"/>
            <p:cNvSpPr/>
            <p:nvPr/>
          </p:nvSpPr>
          <p:spPr>
            <a:xfrm>
              <a:off x="2291946" y="3563005"/>
              <a:ext cx="478635" cy="485832"/>
            </a:xfrm>
            <a:custGeom>
              <a:avLst/>
              <a:gdLst>
                <a:gd name="connsiteX0" fmla="*/ 460642 w 478635"/>
                <a:gd name="connsiteY0" fmla="*/ 262710 h 485832"/>
                <a:gd name="connsiteX1" fmla="*/ 478636 w 478635"/>
                <a:gd name="connsiteY1" fmla="*/ 219525 h 485832"/>
                <a:gd name="connsiteX2" fmla="*/ 460642 w 478635"/>
                <a:gd name="connsiteY2" fmla="*/ 179938 h 485832"/>
                <a:gd name="connsiteX3" fmla="*/ 421055 w 478635"/>
                <a:gd name="connsiteY3" fmla="*/ 161944 h 485832"/>
                <a:gd name="connsiteX4" fmla="*/ 331086 w 478635"/>
                <a:gd name="connsiteY4" fmla="*/ 161944 h 485832"/>
                <a:gd name="connsiteX5" fmla="*/ 305895 w 478635"/>
                <a:gd name="connsiteY5" fmla="*/ 161944 h 485832"/>
                <a:gd name="connsiteX6" fmla="*/ 305895 w 478635"/>
                <a:gd name="connsiteY6" fmla="*/ 161944 h 485832"/>
                <a:gd name="connsiteX7" fmla="*/ 305895 w 478635"/>
                <a:gd name="connsiteY7" fmla="*/ 161944 h 485832"/>
                <a:gd name="connsiteX8" fmla="*/ 298697 w 478635"/>
                <a:gd name="connsiteY8" fmla="*/ 151148 h 485832"/>
                <a:gd name="connsiteX9" fmla="*/ 305895 w 478635"/>
                <a:gd name="connsiteY9" fmla="*/ 140352 h 485832"/>
                <a:gd name="connsiteX10" fmla="*/ 320290 w 478635"/>
                <a:gd name="connsiteY10" fmla="*/ 125957 h 485832"/>
                <a:gd name="connsiteX11" fmla="*/ 338284 w 478635"/>
                <a:gd name="connsiteY11" fmla="*/ 75574 h 485832"/>
                <a:gd name="connsiteX12" fmla="*/ 323889 w 478635"/>
                <a:gd name="connsiteY12" fmla="*/ 21593 h 485832"/>
                <a:gd name="connsiteX13" fmla="*/ 280704 w 478635"/>
                <a:gd name="connsiteY13" fmla="*/ 0 h 485832"/>
                <a:gd name="connsiteX14" fmla="*/ 248315 w 478635"/>
                <a:gd name="connsiteY14" fmla="*/ 10796 h 485832"/>
                <a:gd name="connsiteX15" fmla="*/ 223123 w 478635"/>
                <a:gd name="connsiteY15" fmla="*/ 43185 h 485832"/>
                <a:gd name="connsiteX16" fmla="*/ 223123 w 478635"/>
                <a:gd name="connsiteY16" fmla="*/ 43185 h 485832"/>
                <a:gd name="connsiteX17" fmla="*/ 219525 w 478635"/>
                <a:gd name="connsiteY17" fmla="*/ 50383 h 485832"/>
                <a:gd name="connsiteX18" fmla="*/ 212327 w 478635"/>
                <a:gd name="connsiteY18" fmla="*/ 75574 h 485832"/>
                <a:gd name="connsiteX19" fmla="*/ 201531 w 478635"/>
                <a:gd name="connsiteY19" fmla="*/ 97167 h 485832"/>
                <a:gd name="connsiteX20" fmla="*/ 194333 w 478635"/>
                <a:gd name="connsiteY20" fmla="*/ 111562 h 485832"/>
                <a:gd name="connsiteX21" fmla="*/ 194333 w 478635"/>
                <a:gd name="connsiteY21" fmla="*/ 111562 h 485832"/>
                <a:gd name="connsiteX22" fmla="*/ 158346 w 478635"/>
                <a:gd name="connsiteY22" fmla="*/ 154747 h 485832"/>
                <a:gd name="connsiteX23" fmla="*/ 154747 w 478635"/>
                <a:gd name="connsiteY23" fmla="*/ 158346 h 485832"/>
                <a:gd name="connsiteX24" fmla="*/ 129556 w 478635"/>
                <a:gd name="connsiteY24" fmla="*/ 176339 h 485832"/>
                <a:gd name="connsiteX25" fmla="*/ 111562 w 478635"/>
                <a:gd name="connsiteY25" fmla="*/ 187136 h 485832"/>
                <a:gd name="connsiteX26" fmla="*/ 107963 w 478635"/>
                <a:gd name="connsiteY26" fmla="*/ 187136 h 485832"/>
                <a:gd name="connsiteX27" fmla="*/ 107963 w 478635"/>
                <a:gd name="connsiteY27" fmla="*/ 187136 h 485832"/>
                <a:gd name="connsiteX28" fmla="*/ 107963 w 478635"/>
                <a:gd name="connsiteY28" fmla="*/ 187136 h 485832"/>
                <a:gd name="connsiteX29" fmla="*/ 86370 w 478635"/>
                <a:gd name="connsiteY29" fmla="*/ 179938 h 485832"/>
                <a:gd name="connsiteX30" fmla="*/ 86370 w 478635"/>
                <a:gd name="connsiteY30" fmla="*/ 179938 h 485832"/>
                <a:gd name="connsiteX31" fmla="*/ 35988 w 478635"/>
                <a:gd name="connsiteY31" fmla="*/ 194333 h 485832"/>
                <a:gd name="connsiteX32" fmla="*/ 0 w 478635"/>
                <a:gd name="connsiteY32" fmla="*/ 259111 h 485832"/>
                <a:gd name="connsiteX33" fmla="*/ 0 w 478635"/>
                <a:gd name="connsiteY33" fmla="*/ 385068 h 485832"/>
                <a:gd name="connsiteX34" fmla="*/ 35988 w 478635"/>
                <a:gd name="connsiteY34" fmla="*/ 449845 h 485832"/>
                <a:gd name="connsiteX35" fmla="*/ 75574 w 478635"/>
                <a:gd name="connsiteY35" fmla="*/ 464240 h 485832"/>
                <a:gd name="connsiteX36" fmla="*/ 75574 w 478635"/>
                <a:gd name="connsiteY36" fmla="*/ 464240 h 485832"/>
                <a:gd name="connsiteX37" fmla="*/ 100765 w 478635"/>
                <a:gd name="connsiteY37" fmla="*/ 457043 h 485832"/>
                <a:gd name="connsiteX38" fmla="*/ 107963 w 478635"/>
                <a:gd name="connsiteY38" fmla="*/ 457043 h 485832"/>
                <a:gd name="connsiteX39" fmla="*/ 151148 w 478635"/>
                <a:gd name="connsiteY39" fmla="*/ 467839 h 485832"/>
                <a:gd name="connsiteX40" fmla="*/ 151148 w 478635"/>
                <a:gd name="connsiteY40" fmla="*/ 467839 h 485832"/>
                <a:gd name="connsiteX41" fmla="*/ 197932 w 478635"/>
                <a:gd name="connsiteY41" fmla="*/ 482234 h 485832"/>
                <a:gd name="connsiteX42" fmla="*/ 259111 w 478635"/>
                <a:gd name="connsiteY42" fmla="*/ 485833 h 485832"/>
                <a:gd name="connsiteX43" fmla="*/ 302296 w 478635"/>
                <a:gd name="connsiteY43" fmla="*/ 485833 h 485832"/>
                <a:gd name="connsiteX44" fmla="*/ 341882 w 478635"/>
                <a:gd name="connsiteY44" fmla="*/ 485833 h 485832"/>
                <a:gd name="connsiteX45" fmla="*/ 399463 w 478635"/>
                <a:gd name="connsiteY45" fmla="*/ 428253 h 485832"/>
                <a:gd name="connsiteX46" fmla="*/ 399463 w 478635"/>
                <a:gd name="connsiteY46" fmla="*/ 417456 h 485832"/>
                <a:gd name="connsiteX47" fmla="*/ 403061 w 478635"/>
                <a:gd name="connsiteY47" fmla="*/ 410259 h 485832"/>
                <a:gd name="connsiteX48" fmla="*/ 421055 w 478635"/>
                <a:gd name="connsiteY48" fmla="*/ 395864 h 485832"/>
                <a:gd name="connsiteX49" fmla="*/ 435450 w 478635"/>
                <a:gd name="connsiteY49" fmla="*/ 356277 h 485832"/>
                <a:gd name="connsiteX50" fmla="*/ 431852 w 478635"/>
                <a:gd name="connsiteY50" fmla="*/ 341882 h 485832"/>
                <a:gd name="connsiteX51" fmla="*/ 435450 w 478635"/>
                <a:gd name="connsiteY51" fmla="*/ 334685 h 485832"/>
                <a:gd name="connsiteX52" fmla="*/ 460642 w 478635"/>
                <a:gd name="connsiteY52" fmla="*/ 287901 h 485832"/>
                <a:gd name="connsiteX53" fmla="*/ 457043 w 478635"/>
                <a:gd name="connsiteY53" fmla="*/ 269907 h 485832"/>
                <a:gd name="connsiteX54" fmla="*/ 460642 w 478635"/>
                <a:gd name="connsiteY54" fmla="*/ 262710 h 485832"/>
                <a:gd name="connsiteX55" fmla="*/ 460642 w 478635"/>
                <a:gd name="connsiteY55" fmla="*/ 262710 h 485832"/>
                <a:gd name="connsiteX56" fmla="*/ 75574 w 478635"/>
                <a:gd name="connsiteY56" fmla="*/ 442648 h 485832"/>
                <a:gd name="connsiteX57" fmla="*/ 75574 w 478635"/>
                <a:gd name="connsiteY57" fmla="*/ 442648 h 485832"/>
                <a:gd name="connsiteX58" fmla="*/ 50383 w 478635"/>
                <a:gd name="connsiteY58" fmla="*/ 431852 h 485832"/>
                <a:gd name="connsiteX59" fmla="*/ 21593 w 478635"/>
                <a:gd name="connsiteY59" fmla="*/ 385068 h 485832"/>
                <a:gd name="connsiteX60" fmla="*/ 21593 w 478635"/>
                <a:gd name="connsiteY60" fmla="*/ 255512 h 485832"/>
                <a:gd name="connsiteX61" fmla="*/ 46784 w 478635"/>
                <a:gd name="connsiteY61" fmla="*/ 212327 h 485832"/>
                <a:gd name="connsiteX62" fmla="*/ 82772 w 478635"/>
                <a:gd name="connsiteY62" fmla="*/ 201531 h 485832"/>
                <a:gd name="connsiteX63" fmla="*/ 93568 w 478635"/>
                <a:gd name="connsiteY63" fmla="*/ 205129 h 485832"/>
                <a:gd name="connsiteX64" fmla="*/ 93568 w 478635"/>
                <a:gd name="connsiteY64" fmla="*/ 205129 h 485832"/>
                <a:gd name="connsiteX65" fmla="*/ 97167 w 478635"/>
                <a:gd name="connsiteY65" fmla="*/ 205129 h 485832"/>
                <a:gd name="connsiteX66" fmla="*/ 97167 w 478635"/>
                <a:gd name="connsiteY66" fmla="*/ 431852 h 485832"/>
                <a:gd name="connsiteX67" fmla="*/ 89969 w 478635"/>
                <a:gd name="connsiteY67" fmla="*/ 435450 h 485832"/>
                <a:gd name="connsiteX68" fmla="*/ 75574 w 478635"/>
                <a:gd name="connsiteY68" fmla="*/ 442648 h 485832"/>
                <a:gd name="connsiteX69" fmla="*/ 75574 w 478635"/>
                <a:gd name="connsiteY69" fmla="*/ 442648 h 485832"/>
                <a:gd name="connsiteX70" fmla="*/ 435450 w 478635"/>
                <a:gd name="connsiteY70" fmla="*/ 251913 h 485832"/>
                <a:gd name="connsiteX71" fmla="*/ 421055 w 478635"/>
                <a:gd name="connsiteY71" fmla="*/ 259111 h 485832"/>
                <a:gd name="connsiteX72" fmla="*/ 421055 w 478635"/>
                <a:gd name="connsiteY72" fmla="*/ 259111 h 485832"/>
                <a:gd name="connsiteX73" fmla="*/ 428253 w 478635"/>
                <a:gd name="connsiteY73" fmla="*/ 269907 h 485832"/>
                <a:gd name="connsiteX74" fmla="*/ 435450 w 478635"/>
                <a:gd name="connsiteY74" fmla="*/ 291500 h 485832"/>
                <a:gd name="connsiteX75" fmla="*/ 410259 w 478635"/>
                <a:gd name="connsiteY75" fmla="*/ 323889 h 485832"/>
                <a:gd name="connsiteX76" fmla="*/ 395864 w 478635"/>
                <a:gd name="connsiteY76" fmla="*/ 327487 h 485832"/>
                <a:gd name="connsiteX77" fmla="*/ 395864 w 478635"/>
                <a:gd name="connsiteY77" fmla="*/ 327487 h 485832"/>
                <a:gd name="connsiteX78" fmla="*/ 403061 w 478635"/>
                <a:gd name="connsiteY78" fmla="*/ 341882 h 485832"/>
                <a:gd name="connsiteX79" fmla="*/ 410259 w 478635"/>
                <a:gd name="connsiteY79" fmla="*/ 359876 h 485832"/>
                <a:gd name="connsiteX80" fmla="*/ 377870 w 478635"/>
                <a:gd name="connsiteY80" fmla="*/ 392265 h 485832"/>
                <a:gd name="connsiteX81" fmla="*/ 359876 w 478635"/>
                <a:gd name="connsiteY81" fmla="*/ 392265 h 485832"/>
                <a:gd name="connsiteX82" fmla="*/ 359876 w 478635"/>
                <a:gd name="connsiteY82" fmla="*/ 392265 h 485832"/>
                <a:gd name="connsiteX83" fmla="*/ 370673 w 478635"/>
                <a:gd name="connsiteY83" fmla="*/ 410259 h 485832"/>
                <a:gd name="connsiteX84" fmla="*/ 374271 w 478635"/>
                <a:gd name="connsiteY84" fmla="*/ 428253 h 485832"/>
                <a:gd name="connsiteX85" fmla="*/ 341882 w 478635"/>
                <a:gd name="connsiteY85" fmla="*/ 460642 h 485832"/>
                <a:gd name="connsiteX86" fmla="*/ 298697 w 478635"/>
                <a:gd name="connsiteY86" fmla="*/ 460642 h 485832"/>
                <a:gd name="connsiteX87" fmla="*/ 255512 w 478635"/>
                <a:gd name="connsiteY87" fmla="*/ 460642 h 485832"/>
                <a:gd name="connsiteX88" fmla="*/ 197932 w 478635"/>
                <a:gd name="connsiteY88" fmla="*/ 457043 h 485832"/>
                <a:gd name="connsiteX89" fmla="*/ 158346 w 478635"/>
                <a:gd name="connsiteY89" fmla="*/ 442648 h 485832"/>
                <a:gd name="connsiteX90" fmla="*/ 158346 w 478635"/>
                <a:gd name="connsiteY90" fmla="*/ 442648 h 485832"/>
                <a:gd name="connsiteX91" fmla="*/ 118759 w 478635"/>
                <a:gd name="connsiteY91" fmla="*/ 428253 h 485832"/>
                <a:gd name="connsiteX92" fmla="*/ 118759 w 478635"/>
                <a:gd name="connsiteY92" fmla="*/ 208728 h 485832"/>
                <a:gd name="connsiteX93" fmla="*/ 169142 w 478635"/>
                <a:gd name="connsiteY93" fmla="*/ 172741 h 485832"/>
                <a:gd name="connsiteX94" fmla="*/ 172741 w 478635"/>
                <a:gd name="connsiteY94" fmla="*/ 169142 h 485832"/>
                <a:gd name="connsiteX95" fmla="*/ 208728 w 478635"/>
                <a:gd name="connsiteY95" fmla="*/ 122358 h 485832"/>
                <a:gd name="connsiteX96" fmla="*/ 208728 w 478635"/>
                <a:gd name="connsiteY96" fmla="*/ 122358 h 485832"/>
                <a:gd name="connsiteX97" fmla="*/ 215926 w 478635"/>
                <a:gd name="connsiteY97" fmla="*/ 107963 h 485832"/>
                <a:gd name="connsiteX98" fmla="*/ 226722 w 478635"/>
                <a:gd name="connsiteY98" fmla="*/ 82772 h 485832"/>
                <a:gd name="connsiteX99" fmla="*/ 226722 w 478635"/>
                <a:gd name="connsiteY99" fmla="*/ 82772 h 485832"/>
                <a:gd name="connsiteX100" fmla="*/ 233920 w 478635"/>
                <a:gd name="connsiteY100" fmla="*/ 64778 h 485832"/>
                <a:gd name="connsiteX101" fmla="*/ 237518 w 478635"/>
                <a:gd name="connsiteY101" fmla="*/ 57580 h 485832"/>
                <a:gd name="connsiteX102" fmla="*/ 255512 w 478635"/>
                <a:gd name="connsiteY102" fmla="*/ 32389 h 485832"/>
                <a:gd name="connsiteX103" fmla="*/ 277105 w 478635"/>
                <a:gd name="connsiteY103" fmla="*/ 25191 h 485832"/>
                <a:gd name="connsiteX104" fmla="*/ 302296 w 478635"/>
                <a:gd name="connsiteY104" fmla="*/ 35988 h 485832"/>
                <a:gd name="connsiteX105" fmla="*/ 295099 w 478635"/>
                <a:gd name="connsiteY105" fmla="*/ 111562 h 485832"/>
                <a:gd name="connsiteX106" fmla="*/ 284302 w 478635"/>
                <a:gd name="connsiteY106" fmla="*/ 129555 h 485832"/>
                <a:gd name="connsiteX107" fmla="*/ 266309 w 478635"/>
                <a:gd name="connsiteY107" fmla="*/ 165543 h 485832"/>
                <a:gd name="connsiteX108" fmla="*/ 266309 w 478635"/>
                <a:gd name="connsiteY108" fmla="*/ 179938 h 485832"/>
                <a:gd name="connsiteX109" fmla="*/ 269907 w 478635"/>
                <a:gd name="connsiteY109" fmla="*/ 187136 h 485832"/>
                <a:gd name="connsiteX110" fmla="*/ 269907 w 478635"/>
                <a:gd name="connsiteY110" fmla="*/ 187136 h 485832"/>
                <a:gd name="connsiteX111" fmla="*/ 280704 w 478635"/>
                <a:gd name="connsiteY111" fmla="*/ 187136 h 485832"/>
                <a:gd name="connsiteX112" fmla="*/ 302296 w 478635"/>
                <a:gd name="connsiteY112" fmla="*/ 187136 h 485832"/>
                <a:gd name="connsiteX113" fmla="*/ 302296 w 478635"/>
                <a:gd name="connsiteY113" fmla="*/ 187136 h 485832"/>
                <a:gd name="connsiteX114" fmla="*/ 323889 w 478635"/>
                <a:gd name="connsiteY114" fmla="*/ 187136 h 485832"/>
                <a:gd name="connsiteX115" fmla="*/ 413858 w 478635"/>
                <a:gd name="connsiteY115" fmla="*/ 187136 h 485832"/>
                <a:gd name="connsiteX116" fmla="*/ 449845 w 478635"/>
                <a:gd name="connsiteY116" fmla="*/ 219525 h 485832"/>
                <a:gd name="connsiteX117" fmla="*/ 435450 w 478635"/>
                <a:gd name="connsiteY117" fmla="*/ 251913 h 485832"/>
                <a:gd name="connsiteX118" fmla="*/ 435450 w 478635"/>
                <a:gd name="connsiteY118" fmla="*/ 251913 h 48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478635" h="485832">
                  <a:moveTo>
                    <a:pt x="460642" y="262710"/>
                  </a:moveTo>
                  <a:cubicBezTo>
                    <a:pt x="471438" y="251913"/>
                    <a:pt x="478636" y="237518"/>
                    <a:pt x="478636" y="219525"/>
                  </a:cubicBezTo>
                  <a:cubicBezTo>
                    <a:pt x="478636" y="205129"/>
                    <a:pt x="471438" y="190734"/>
                    <a:pt x="460642" y="179938"/>
                  </a:cubicBezTo>
                  <a:cubicBezTo>
                    <a:pt x="449845" y="169142"/>
                    <a:pt x="435450" y="161944"/>
                    <a:pt x="421055" y="161944"/>
                  </a:cubicBezTo>
                  <a:lnTo>
                    <a:pt x="331086" y="161944"/>
                  </a:lnTo>
                  <a:cubicBezTo>
                    <a:pt x="323889" y="161944"/>
                    <a:pt x="316691" y="161944"/>
                    <a:pt x="305895" y="161944"/>
                  </a:cubicBezTo>
                  <a:lnTo>
                    <a:pt x="305895" y="161944"/>
                  </a:lnTo>
                  <a:lnTo>
                    <a:pt x="305895" y="161944"/>
                  </a:lnTo>
                  <a:cubicBezTo>
                    <a:pt x="302296" y="161944"/>
                    <a:pt x="298697" y="158346"/>
                    <a:pt x="298697" y="151148"/>
                  </a:cubicBezTo>
                  <a:cubicBezTo>
                    <a:pt x="302296" y="147549"/>
                    <a:pt x="302296" y="143951"/>
                    <a:pt x="305895" y="140352"/>
                  </a:cubicBezTo>
                  <a:cubicBezTo>
                    <a:pt x="313092" y="140352"/>
                    <a:pt x="316691" y="133154"/>
                    <a:pt x="320290" y="125957"/>
                  </a:cubicBezTo>
                  <a:cubicBezTo>
                    <a:pt x="327488" y="115160"/>
                    <a:pt x="334685" y="97167"/>
                    <a:pt x="338284" y="75574"/>
                  </a:cubicBezTo>
                  <a:cubicBezTo>
                    <a:pt x="341882" y="53981"/>
                    <a:pt x="338284" y="35988"/>
                    <a:pt x="323889" y="21593"/>
                  </a:cubicBezTo>
                  <a:cubicBezTo>
                    <a:pt x="313092" y="7198"/>
                    <a:pt x="298697" y="0"/>
                    <a:pt x="280704" y="0"/>
                  </a:cubicBezTo>
                  <a:cubicBezTo>
                    <a:pt x="269907" y="0"/>
                    <a:pt x="255512" y="3599"/>
                    <a:pt x="248315" y="10796"/>
                  </a:cubicBezTo>
                  <a:cubicBezTo>
                    <a:pt x="233920" y="21593"/>
                    <a:pt x="226722" y="32389"/>
                    <a:pt x="223123" y="43185"/>
                  </a:cubicBezTo>
                  <a:lnTo>
                    <a:pt x="223123" y="43185"/>
                  </a:lnTo>
                  <a:cubicBezTo>
                    <a:pt x="223123" y="46784"/>
                    <a:pt x="219525" y="46784"/>
                    <a:pt x="219525" y="50383"/>
                  </a:cubicBezTo>
                  <a:cubicBezTo>
                    <a:pt x="215926" y="61179"/>
                    <a:pt x="212327" y="68376"/>
                    <a:pt x="212327" y="75574"/>
                  </a:cubicBezTo>
                  <a:cubicBezTo>
                    <a:pt x="208728" y="82772"/>
                    <a:pt x="205130" y="89969"/>
                    <a:pt x="201531" y="97167"/>
                  </a:cubicBezTo>
                  <a:cubicBezTo>
                    <a:pt x="197932" y="100765"/>
                    <a:pt x="194333" y="104364"/>
                    <a:pt x="194333" y="111562"/>
                  </a:cubicBezTo>
                  <a:lnTo>
                    <a:pt x="194333" y="111562"/>
                  </a:lnTo>
                  <a:cubicBezTo>
                    <a:pt x="183537" y="125957"/>
                    <a:pt x="172741" y="143951"/>
                    <a:pt x="158346" y="154747"/>
                  </a:cubicBezTo>
                  <a:lnTo>
                    <a:pt x="154747" y="158346"/>
                  </a:lnTo>
                  <a:cubicBezTo>
                    <a:pt x="147549" y="158346"/>
                    <a:pt x="140352" y="169142"/>
                    <a:pt x="129556" y="176339"/>
                  </a:cubicBezTo>
                  <a:cubicBezTo>
                    <a:pt x="118759" y="183537"/>
                    <a:pt x="115160" y="187136"/>
                    <a:pt x="111562" y="187136"/>
                  </a:cubicBezTo>
                  <a:cubicBezTo>
                    <a:pt x="111562" y="187136"/>
                    <a:pt x="107963" y="187136"/>
                    <a:pt x="107963" y="187136"/>
                  </a:cubicBezTo>
                  <a:cubicBezTo>
                    <a:pt x="107963" y="187136"/>
                    <a:pt x="107963" y="187136"/>
                    <a:pt x="107963" y="187136"/>
                  </a:cubicBezTo>
                  <a:lnTo>
                    <a:pt x="107963" y="187136"/>
                  </a:lnTo>
                  <a:cubicBezTo>
                    <a:pt x="104364" y="183537"/>
                    <a:pt x="97167" y="179938"/>
                    <a:pt x="86370" y="179938"/>
                  </a:cubicBezTo>
                  <a:lnTo>
                    <a:pt x="86370" y="179938"/>
                  </a:lnTo>
                  <a:cubicBezTo>
                    <a:pt x="71975" y="179938"/>
                    <a:pt x="53981" y="183537"/>
                    <a:pt x="35988" y="194333"/>
                  </a:cubicBezTo>
                  <a:cubicBezTo>
                    <a:pt x="14395" y="208728"/>
                    <a:pt x="0" y="233920"/>
                    <a:pt x="0" y="259111"/>
                  </a:cubicBezTo>
                  <a:lnTo>
                    <a:pt x="0" y="385068"/>
                  </a:lnTo>
                  <a:cubicBezTo>
                    <a:pt x="0" y="410259"/>
                    <a:pt x="14395" y="435450"/>
                    <a:pt x="35988" y="449845"/>
                  </a:cubicBezTo>
                  <a:cubicBezTo>
                    <a:pt x="46784" y="460642"/>
                    <a:pt x="61179" y="464240"/>
                    <a:pt x="75574" y="464240"/>
                  </a:cubicBezTo>
                  <a:lnTo>
                    <a:pt x="75574" y="464240"/>
                  </a:lnTo>
                  <a:cubicBezTo>
                    <a:pt x="86370" y="464240"/>
                    <a:pt x="97167" y="460642"/>
                    <a:pt x="100765" y="457043"/>
                  </a:cubicBezTo>
                  <a:cubicBezTo>
                    <a:pt x="104364" y="457043"/>
                    <a:pt x="104364" y="457043"/>
                    <a:pt x="107963" y="457043"/>
                  </a:cubicBezTo>
                  <a:cubicBezTo>
                    <a:pt x="118759" y="453444"/>
                    <a:pt x="133154" y="457043"/>
                    <a:pt x="151148" y="467839"/>
                  </a:cubicBezTo>
                  <a:lnTo>
                    <a:pt x="151148" y="467839"/>
                  </a:lnTo>
                  <a:cubicBezTo>
                    <a:pt x="165543" y="475037"/>
                    <a:pt x="179938" y="482234"/>
                    <a:pt x="197932" y="482234"/>
                  </a:cubicBezTo>
                  <a:cubicBezTo>
                    <a:pt x="215926" y="485833"/>
                    <a:pt x="237518" y="485833"/>
                    <a:pt x="259111" y="485833"/>
                  </a:cubicBezTo>
                  <a:cubicBezTo>
                    <a:pt x="273506" y="485833"/>
                    <a:pt x="287901" y="485833"/>
                    <a:pt x="302296" y="485833"/>
                  </a:cubicBezTo>
                  <a:cubicBezTo>
                    <a:pt x="316691" y="485833"/>
                    <a:pt x="331086" y="485833"/>
                    <a:pt x="341882" y="485833"/>
                  </a:cubicBezTo>
                  <a:cubicBezTo>
                    <a:pt x="374271" y="485833"/>
                    <a:pt x="399463" y="460642"/>
                    <a:pt x="399463" y="428253"/>
                  </a:cubicBezTo>
                  <a:cubicBezTo>
                    <a:pt x="399463" y="424654"/>
                    <a:pt x="399463" y="421055"/>
                    <a:pt x="399463" y="417456"/>
                  </a:cubicBezTo>
                  <a:cubicBezTo>
                    <a:pt x="399463" y="413858"/>
                    <a:pt x="399463" y="410259"/>
                    <a:pt x="403061" y="410259"/>
                  </a:cubicBezTo>
                  <a:cubicBezTo>
                    <a:pt x="410259" y="406660"/>
                    <a:pt x="417457" y="403061"/>
                    <a:pt x="421055" y="395864"/>
                  </a:cubicBezTo>
                  <a:cubicBezTo>
                    <a:pt x="431852" y="385068"/>
                    <a:pt x="435450" y="370673"/>
                    <a:pt x="435450" y="356277"/>
                  </a:cubicBezTo>
                  <a:cubicBezTo>
                    <a:pt x="435450" y="352679"/>
                    <a:pt x="435450" y="345481"/>
                    <a:pt x="431852" y="341882"/>
                  </a:cubicBezTo>
                  <a:cubicBezTo>
                    <a:pt x="431852" y="338284"/>
                    <a:pt x="431852" y="338284"/>
                    <a:pt x="435450" y="334685"/>
                  </a:cubicBezTo>
                  <a:cubicBezTo>
                    <a:pt x="449845" y="323889"/>
                    <a:pt x="460642" y="305895"/>
                    <a:pt x="460642" y="287901"/>
                  </a:cubicBezTo>
                  <a:cubicBezTo>
                    <a:pt x="460642" y="280704"/>
                    <a:pt x="460642" y="273506"/>
                    <a:pt x="457043" y="269907"/>
                  </a:cubicBezTo>
                  <a:cubicBezTo>
                    <a:pt x="457043" y="269907"/>
                    <a:pt x="457043" y="266308"/>
                    <a:pt x="460642" y="262710"/>
                  </a:cubicBezTo>
                  <a:lnTo>
                    <a:pt x="460642" y="262710"/>
                  </a:lnTo>
                  <a:close/>
                  <a:moveTo>
                    <a:pt x="75574" y="442648"/>
                  </a:moveTo>
                  <a:lnTo>
                    <a:pt x="75574" y="442648"/>
                  </a:lnTo>
                  <a:cubicBezTo>
                    <a:pt x="64778" y="442648"/>
                    <a:pt x="57580" y="439049"/>
                    <a:pt x="50383" y="431852"/>
                  </a:cubicBezTo>
                  <a:cubicBezTo>
                    <a:pt x="32389" y="421055"/>
                    <a:pt x="21593" y="403061"/>
                    <a:pt x="21593" y="385068"/>
                  </a:cubicBezTo>
                  <a:lnTo>
                    <a:pt x="21593" y="255512"/>
                  </a:lnTo>
                  <a:cubicBezTo>
                    <a:pt x="21593" y="237518"/>
                    <a:pt x="32389" y="219525"/>
                    <a:pt x="46784" y="212327"/>
                  </a:cubicBezTo>
                  <a:cubicBezTo>
                    <a:pt x="57580" y="205129"/>
                    <a:pt x="71975" y="201531"/>
                    <a:pt x="82772" y="201531"/>
                  </a:cubicBezTo>
                  <a:cubicBezTo>
                    <a:pt x="86370" y="201531"/>
                    <a:pt x="89969" y="205129"/>
                    <a:pt x="93568" y="205129"/>
                  </a:cubicBezTo>
                  <a:lnTo>
                    <a:pt x="93568" y="205129"/>
                  </a:lnTo>
                  <a:cubicBezTo>
                    <a:pt x="93568" y="205129"/>
                    <a:pt x="93568" y="205129"/>
                    <a:pt x="97167" y="205129"/>
                  </a:cubicBezTo>
                  <a:lnTo>
                    <a:pt x="97167" y="431852"/>
                  </a:lnTo>
                  <a:cubicBezTo>
                    <a:pt x="93568" y="431852"/>
                    <a:pt x="93568" y="435450"/>
                    <a:pt x="89969" y="435450"/>
                  </a:cubicBezTo>
                  <a:cubicBezTo>
                    <a:pt x="86370" y="439049"/>
                    <a:pt x="79173" y="442648"/>
                    <a:pt x="75574" y="442648"/>
                  </a:cubicBezTo>
                  <a:lnTo>
                    <a:pt x="75574" y="442648"/>
                  </a:lnTo>
                  <a:close/>
                  <a:moveTo>
                    <a:pt x="435450" y="251913"/>
                  </a:moveTo>
                  <a:lnTo>
                    <a:pt x="421055" y="259111"/>
                  </a:lnTo>
                  <a:cubicBezTo>
                    <a:pt x="421055" y="259111"/>
                    <a:pt x="421055" y="259111"/>
                    <a:pt x="421055" y="259111"/>
                  </a:cubicBezTo>
                  <a:lnTo>
                    <a:pt x="428253" y="269907"/>
                  </a:lnTo>
                  <a:cubicBezTo>
                    <a:pt x="431852" y="277105"/>
                    <a:pt x="435450" y="284302"/>
                    <a:pt x="435450" y="291500"/>
                  </a:cubicBezTo>
                  <a:cubicBezTo>
                    <a:pt x="435450" y="305895"/>
                    <a:pt x="424654" y="320290"/>
                    <a:pt x="410259" y="323889"/>
                  </a:cubicBezTo>
                  <a:lnTo>
                    <a:pt x="395864" y="327487"/>
                  </a:lnTo>
                  <a:cubicBezTo>
                    <a:pt x="395864" y="327487"/>
                    <a:pt x="395864" y="327487"/>
                    <a:pt x="395864" y="327487"/>
                  </a:cubicBezTo>
                  <a:lnTo>
                    <a:pt x="403061" y="341882"/>
                  </a:lnTo>
                  <a:cubicBezTo>
                    <a:pt x="406660" y="345481"/>
                    <a:pt x="410259" y="352679"/>
                    <a:pt x="410259" y="359876"/>
                  </a:cubicBezTo>
                  <a:cubicBezTo>
                    <a:pt x="410259" y="377870"/>
                    <a:pt x="395864" y="392265"/>
                    <a:pt x="377870" y="392265"/>
                  </a:cubicBezTo>
                  <a:lnTo>
                    <a:pt x="359876" y="392265"/>
                  </a:lnTo>
                  <a:cubicBezTo>
                    <a:pt x="359876" y="392265"/>
                    <a:pt x="359876" y="392265"/>
                    <a:pt x="359876" y="392265"/>
                  </a:cubicBezTo>
                  <a:lnTo>
                    <a:pt x="370673" y="410259"/>
                  </a:lnTo>
                  <a:cubicBezTo>
                    <a:pt x="374271" y="413858"/>
                    <a:pt x="374271" y="421055"/>
                    <a:pt x="374271" y="428253"/>
                  </a:cubicBezTo>
                  <a:cubicBezTo>
                    <a:pt x="374271" y="446247"/>
                    <a:pt x="359876" y="460642"/>
                    <a:pt x="341882" y="460642"/>
                  </a:cubicBezTo>
                  <a:cubicBezTo>
                    <a:pt x="327488" y="460642"/>
                    <a:pt x="313092" y="460642"/>
                    <a:pt x="298697" y="460642"/>
                  </a:cubicBezTo>
                  <a:cubicBezTo>
                    <a:pt x="284302" y="460642"/>
                    <a:pt x="269907" y="460642"/>
                    <a:pt x="255512" y="460642"/>
                  </a:cubicBezTo>
                  <a:cubicBezTo>
                    <a:pt x="233920" y="460642"/>
                    <a:pt x="212327" y="460642"/>
                    <a:pt x="197932" y="457043"/>
                  </a:cubicBezTo>
                  <a:cubicBezTo>
                    <a:pt x="183537" y="457043"/>
                    <a:pt x="172741" y="449845"/>
                    <a:pt x="158346" y="442648"/>
                  </a:cubicBezTo>
                  <a:lnTo>
                    <a:pt x="158346" y="442648"/>
                  </a:lnTo>
                  <a:cubicBezTo>
                    <a:pt x="143951" y="435450"/>
                    <a:pt x="129556" y="431852"/>
                    <a:pt x="118759" y="428253"/>
                  </a:cubicBezTo>
                  <a:lnTo>
                    <a:pt x="118759" y="208728"/>
                  </a:lnTo>
                  <a:cubicBezTo>
                    <a:pt x="133154" y="201531"/>
                    <a:pt x="151148" y="187136"/>
                    <a:pt x="169142" y="172741"/>
                  </a:cubicBezTo>
                  <a:lnTo>
                    <a:pt x="172741" y="169142"/>
                  </a:lnTo>
                  <a:cubicBezTo>
                    <a:pt x="187136" y="154747"/>
                    <a:pt x="197932" y="140352"/>
                    <a:pt x="208728" y="122358"/>
                  </a:cubicBezTo>
                  <a:lnTo>
                    <a:pt x="208728" y="122358"/>
                  </a:lnTo>
                  <a:cubicBezTo>
                    <a:pt x="212327" y="118759"/>
                    <a:pt x="215926" y="115160"/>
                    <a:pt x="215926" y="107963"/>
                  </a:cubicBezTo>
                  <a:cubicBezTo>
                    <a:pt x="223123" y="100765"/>
                    <a:pt x="226722" y="89969"/>
                    <a:pt x="226722" y="82772"/>
                  </a:cubicBezTo>
                  <a:lnTo>
                    <a:pt x="226722" y="82772"/>
                  </a:lnTo>
                  <a:cubicBezTo>
                    <a:pt x="230321" y="75574"/>
                    <a:pt x="230321" y="71975"/>
                    <a:pt x="233920" y="64778"/>
                  </a:cubicBezTo>
                  <a:cubicBezTo>
                    <a:pt x="233920" y="61179"/>
                    <a:pt x="237518" y="57580"/>
                    <a:pt x="237518" y="57580"/>
                  </a:cubicBezTo>
                  <a:cubicBezTo>
                    <a:pt x="241117" y="46784"/>
                    <a:pt x="244716" y="39586"/>
                    <a:pt x="255512" y="32389"/>
                  </a:cubicBezTo>
                  <a:cubicBezTo>
                    <a:pt x="262710" y="28790"/>
                    <a:pt x="269907" y="25191"/>
                    <a:pt x="277105" y="25191"/>
                  </a:cubicBezTo>
                  <a:cubicBezTo>
                    <a:pt x="287901" y="25191"/>
                    <a:pt x="295099" y="28790"/>
                    <a:pt x="302296" y="35988"/>
                  </a:cubicBezTo>
                  <a:cubicBezTo>
                    <a:pt x="320290" y="57580"/>
                    <a:pt x="309494" y="86370"/>
                    <a:pt x="295099" y="111562"/>
                  </a:cubicBezTo>
                  <a:cubicBezTo>
                    <a:pt x="291500" y="118759"/>
                    <a:pt x="287901" y="122358"/>
                    <a:pt x="284302" y="129555"/>
                  </a:cubicBezTo>
                  <a:cubicBezTo>
                    <a:pt x="277105" y="140352"/>
                    <a:pt x="269907" y="151148"/>
                    <a:pt x="266309" y="165543"/>
                  </a:cubicBezTo>
                  <a:cubicBezTo>
                    <a:pt x="266309" y="172741"/>
                    <a:pt x="266309" y="176339"/>
                    <a:pt x="266309" y="179938"/>
                  </a:cubicBezTo>
                  <a:lnTo>
                    <a:pt x="269907" y="187136"/>
                  </a:lnTo>
                  <a:cubicBezTo>
                    <a:pt x="269907" y="187136"/>
                    <a:pt x="269907" y="187136"/>
                    <a:pt x="269907" y="187136"/>
                  </a:cubicBezTo>
                  <a:lnTo>
                    <a:pt x="280704" y="187136"/>
                  </a:lnTo>
                  <a:cubicBezTo>
                    <a:pt x="287901" y="187136"/>
                    <a:pt x="295099" y="187136"/>
                    <a:pt x="302296" y="187136"/>
                  </a:cubicBezTo>
                  <a:lnTo>
                    <a:pt x="302296" y="187136"/>
                  </a:lnTo>
                  <a:cubicBezTo>
                    <a:pt x="309494" y="187136"/>
                    <a:pt x="316691" y="187136"/>
                    <a:pt x="323889" y="187136"/>
                  </a:cubicBezTo>
                  <a:lnTo>
                    <a:pt x="413858" y="187136"/>
                  </a:lnTo>
                  <a:cubicBezTo>
                    <a:pt x="431852" y="187136"/>
                    <a:pt x="449845" y="201531"/>
                    <a:pt x="449845" y="219525"/>
                  </a:cubicBezTo>
                  <a:cubicBezTo>
                    <a:pt x="457043" y="233920"/>
                    <a:pt x="449845" y="244716"/>
                    <a:pt x="435450" y="251913"/>
                  </a:cubicBezTo>
                  <a:lnTo>
                    <a:pt x="435450" y="251913"/>
                  </a:lnTo>
                  <a:close/>
                </a:path>
              </a:pathLst>
            </a:custGeom>
            <a:solidFill>
              <a:srgbClr val="0070C0"/>
            </a:solidFill>
            <a:ln w="359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0" name="任意多边形: 形状 2069"/>
            <p:cNvSpPr/>
            <p:nvPr/>
          </p:nvSpPr>
          <p:spPr>
            <a:xfrm>
              <a:off x="2338730" y="3940875"/>
              <a:ext cx="43185" cy="43185"/>
            </a:xfrm>
            <a:custGeom>
              <a:avLst/>
              <a:gdLst>
                <a:gd name="connsiteX0" fmla="*/ 21593 w 43185"/>
                <a:gd name="connsiteY0" fmla="*/ 0 h 43185"/>
                <a:gd name="connsiteX1" fmla="*/ 0 w 43185"/>
                <a:gd name="connsiteY1" fmla="*/ 21593 h 43185"/>
                <a:gd name="connsiteX2" fmla="*/ 21593 w 43185"/>
                <a:gd name="connsiteY2" fmla="*/ 43185 h 43185"/>
                <a:gd name="connsiteX3" fmla="*/ 43185 w 43185"/>
                <a:gd name="connsiteY3" fmla="*/ 21593 h 43185"/>
                <a:gd name="connsiteX4" fmla="*/ 21593 w 43185"/>
                <a:gd name="connsiteY4" fmla="*/ 0 h 43185"/>
                <a:gd name="connsiteX5" fmla="*/ 21593 w 43185"/>
                <a:gd name="connsiteY5" fmla="*/ 0 h 43185"/>
                <a:gd name="connsiteX6" fmla="*/ 21593 w 43185"/>
                <a:gd name="connsiteY6" fmla="*/ 32389 h 43185"/>
                <a:gd name="connsiteX7" fmla="*/ 14395 w 43185"/>
                <a:gd name="connsiteY7" fmla="*/ 25191 h 43185"/>
                <a:gd name="connsiteX8" fmla="*/ 21593 w 43185"/>
                <a:gd name="connsiteY8" fmla="*/ 17994 h 43185"/>
                <a:gd name="connsiteX9" fmla="*/ 28790 w 43185"/>
                <a:gd name="connsiteY9" fmla="*/ 25191 h 43185"/>
                <a:gd name="connsiteX10" fmla="*/ 21593 w 43185"/>
                <a:gd name="connsiteY10" fmla="*/ 32389 h 43185"/>
                <a:gd name="connsiteX11" fmla="*/ 21593 w 43185"/>
                <a:gd name="connsiteY11" fmla="*/ 32389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185" h="43185">
                  <a:moveTo>
                    <a:pt x="21593" y="0"/>
                  </a:moveTo>
                  <a:cubicBezTo>
                    <a:pt x="10796" y="0"/>
                    <a:pt x="0" y="10796"/>
                    <a:pt x="0" y="21593"/>
                  </a:cubicBezTo>
                  <a:cubicBezTo>
                    <a:pt x="0" y="32389"/>
                    <a:pt x="10796" y="43185"/>
                    <a:pt x="21593" y="43185"/>
                  </a:cubicBezTo>
                  <a:cubicBezTo>
                    <a:pt x="32389" y="43185"/>
                    <a:pt x="43185" y="32389"/>
                    <a:pt x="43185" y="21593"/>
                  </a:cubicBezTo>
                  <a:cubicBezTo>
                    <a:pt x="43185" y="10796"/>
                    <a:pt x="32389" y="0"/>
                    <a:pt x="21593" y="0"/>
                  </a:cubicBezTo>
                  <a:lnTo>
                    <a:pt x="21593" y="0"/>
                  </a:lnTo>
                  <a:close/>
                  <a:moveTo>
                    <a:pt x="21593" y="32389"/>
                  </a:moveTo>
                  <a:cubicBezTo>
                    <a:pt x="17994" y="32389"/>
                    <a:pt x="14395" y="28790"/>
                    <a:pt x="14395" y="25191"/>
                  </a:cubicBezTo>
                  <a:cubicBezTo>
                    <a:pt x="14395" y="21593"/>
                    <a:pt x="17994" y="17994"/>
                    <a:pt x="21593" y="17994"/>
                  </a:cubicBezTo>
                  <a:cubicBezTo>
                    <a:pt x="25191" y="17994"/>
                    <a:pt x="28790" y="21593"/>
                    <a:pt x="28790" y="25191"/>
                  </a:cubicBezTo>
                  <a:cubicBezTo>
                    <a:pt x="28790" y="28790"/>
                    <a:pt x="25191" y="32389"/>
                    <a:pt x="21593" y="32389"/>
                  </a:cubicBezTo>
                  <a:lnTo>
                    <a:pt x="21593" y="32389"/>
                  </a:lnTo>
                  <a:close/>
                </a:path>
              </a:pathLst>
            </a:custGeom>
            <a:solidFill>
              <a:srgbClr val="B6252D"/>
            </a:solidFill>
            <a:ln w="359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7" name="图片 76"/>
          <p:cNvPicPr>
            <a:picLocks noChangeAspect="1"/>
          </p:cNvPicPr>
          <p:nvPr/>
        </p:nvPicPr>
        <p:blipFill>
          <a:blip r:embed="rId3"/>
          <a:srcRect t="14338" b="30139"/>
          <a:stretch>
            <a:fillRect/>
          </a:stretch>
        </p:blipFill>
        <p:spPr>
          <a:xfrm>
            <a:off x="7851140" y="1231265"/>
            <a:ext cx="4103370" cy="49371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66725" y="1231265"/>
            <a:ext cx="6454140" cy="4182110"/>
            <a:chOff x="4761" y="2855"/>
            <a:chExt cx="10164" cy="6586"/>
          </a:xfrm>
        </p:grpSpPr>
        <p:pic>
          <p:nvPicPr>
            <p:cNvPr id="3" name="图片 4"/>
            <p:cNvPicPr>
              <a:picLocks noChangeAspect="1"/>
            </p:cNvPicPr>
            <p:nvPr/>
          </p:nvPicPr>
          <p:blipFill>
            <a:blip r:embed="rId4"/>
            <a:srcRect t="11517"/>
            <a:stretch>
              <a:fillRect/>
            </a:stretch>
          </p:blipFill>
          <p:spPr>
            <a:xfrm>
              <a:off x="6799" y="2855"/>
              <a:ext cx="5360" cy="613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9116" y="8731"/>
              <a:ext cx="1010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产品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259" y="3277"/>
              <a:ext cx="3781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相机</a:t>
              </a:r>
              <a:r>
                <a:rPr lang="en-US" altLang="zh-CN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-</a:t>
              </a:r>
              <a:r>
                <a:rPr lang="en-US" altLang="zh-CN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MV-A7500MG20</a:t>
              </a:r>
              <a:endParaRPr lang="en-US" altLang="zh-CN" sz="1800" b="1" dirty="0" smtClean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318" y="4276"/>
              <a:ext cx="3328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镜头</a:t>
              </a:r>
              <a:r>
                <a:rPr lang="en-US" altLang="zh-CN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-</a:t>
              </a:r>
              <a:r>
                <a:rPr lang="en-US" altLang="zh-CN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BC-2522-5MP</a:t>
              </a:r>
              <a:endParaRPr lang="en-US" altLang="zh-CN" sz="1800" b="1" dirty="0" smtClean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36" y="6073"/>
              <a:ext cx="3289" cy="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光源</a:t>
              </a:r>
              <a:r>
                <a:rPr lang="en-US" altLang="zh-CN" sz="1800" b="1" dirty="0" smtClean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-</a:t>
              </a:r>
              <a:r>
                <a:rPr lang="en-US" altLang="zh-CN" b="1" dirty="0" smtClean="0">
                  <a:ea typeface="+mj-ea"/>
                  <a:cs typeface="+mn-lt"/>
                  <a:sym typeface="+mn-ea"/>
                </a:rPr>
                <a:t>KW-ZLD170-W</a:t>
              </a:r>
              <a:endParaRPr lang="en-US" altLang="zh-CN" sz="1800" b="1" dirty="0" smtClean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  <p:sp>
          <p:nvSpPr>
            <p:cNvPr id="82" name="直接连接符 29"/>
            <p:cNvSpPr/>
            <p:nvPr/>
          </p:nvSpPr>
          <p:spPr>
            <a:xfrm flipH="1" flipV="1">
              <a:off x="5139" y="8523"/>
              <a:ext cx="4075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直接连接符 29"/>
            <p:cNvSpPr/>
            <p:nvPr/>
          </p:nvSpPr>
          <p:spPr>
            <a:xfrm flipH="1" flipV="1">
              <a:off x="6798" y="8179"/>
              <a:ext cx="2648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>
              <a:off x="6825" y="7796"/>
              <a:ext cx="11" cy="38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6851" y="8524"/>
              <a:ext cx="0" cy="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851" y="8179"/>
              <a:ext cx="0" cy="51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34"/>
            <p:cNvSpPr/>
            <p:nvPr/>
          </p:nvSpPr>
          <p:spPr>
            <a:xfrm>
              <a:off x="5228" y="8071"/>
              <a:ext cx="1692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30</a:t>
              </a:r>
              <a:r>
                <a:rPr lang="zh-CN" altLang="en-US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±</a:t>
              </a: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15mm</a:t>
              </a:r>
            </a:p>
          </p:txBody>
        </p:sp>
        <p:sp>
          <p:nvSpPr>
            <p:cNvPr id="13" name="直接连接符 29"/>
            <p:cNvSpPr/>
            <p:nvPr/>
          </p:nvSpPr>
          <p:spPr>
            <a:xfrm flipH="1" flipV="1">
              <a:off x="5256" y="5046"/>
              <a:ext cx="3860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5328" y="5049"/>
              <a:ext cx="0" cy="3498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4"/>
            <p:cNvSpPr/>
            <p:nvPr/>
          </p:nvSpPr>
          <p:spPr>
            <a:xfrm rot="16200000">
              <a:off x="4078" y="6450"/>
              <a:ext cx="184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160</a:t>
              </a:r>
              <a:r>
                <a:rPr lang="zh-CN" altLang="en-US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±</a:t>
              </a: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sym typeface="Century Schoolbook" panose="02040604050505020304" pitchFamily="18" charset="0"/>
                </a:rPr>
                <a:t>30mm</a:t>
              </a: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17947" y="295972"/>
            <a:ext cx="9058943" cy="4106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</a:rPr>
              <a:t>光学成像方案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室内, 建筑物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5" t="-159" r="40628" b="100000"/>
          <a:stretch>
            <a:fillRect/>
          </a:stretch>
        </p:blipFill>
        <p:spPr>
          <a:xfrm>
            <a:off x="6093240" y="-10884"/>
            <a:ext cx="2760" cy="10885"/>
          </a:xfrm>
          <a:custGeom>
            <a:avLst/>
            <a:gdLst>
              <a:gd name="connsiteX0" fmla="*/ 2760 w 2760"/>
              <a:gd name="connsiteY0" fmla="*/ 0 h 10885"/>
              <a:gd name="connsiteX1" fmla="*/ 2760 w 2760"/>
              <a:gd name="connsiteY1" fmla="*/ 10885 h 10885"/>
              <a:gd name="connsiteX2" fmla="*/ 0 w 2760"/>
              <a:gd name="connsiteY2" fmla="*/ 10885 h 10885"/>
              <a:gd name="connsiteX3" fmla="*/ 2760 w 2760"/>
              <a:gd name="connsiteY3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0" h="10885">
                <a:moveTo>
                  <a:pt x="2760" y="0"/>
                </a:moveTo>
                <a:lnTo>
                  <a:pt x="2760" y="10885"/>
                </a:lnTo>
                <a:lnTo>
                  <a:pt x="0" y="10885"/>
                </a:lnTo>
                <a:lnTo>
                  <a:pt x="2760" y="0"/>
                </a:lnTo>
                <a:close/>
              </a:path>
            </a:pathLst>
          </a:custGeom>
        </p:spPr>
      </p:pic>
      <p:sp>
        <p:nvSpPr>
          <p:cNvPr id="2" name="流程图: 手动输入 1"/>
          <p:cNvSpPr/>
          <p:nvPr/>
        </p:nvSpPr>
        <p:spPr>
          <a:xfrm rot="5400000" flipH="1">
            <a:off x="-347333" y="347332"/>
            <a:ext cx="6858002" cy="6163336"/>
          </a:xfrm>
          <a:prstGeom prst="flowChartManualInput">
            <a:avLst/>
          </a:prstGeom>
          <a:blipFill dpi="0" rotWithShape="0">
            <a:blip r:embed="rId2"/>
            <a:srcRect/>
            <a:stretch>
              <a:fillRect l="-26000" r="-4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"/>
          <p:cNvSpPr/>
          <p:nvPr/>
        </p:nvSpPr>
        <p:spPr>
          <a:xfrm rot="16200000">
            <a:off x="-961712" y="950828"/>
            <a:ext cx="6868884" cy="4945460"/>
          </a:xfrm>
          <a:prstGeom prst="rect">
            <a:avLst/>
          </a:prstGeom>
          <a:gradFill>
            <a:gsLst>
              <a:gs pos="0">
                <a:srgbClr val="000000">
                  <a:alpha val="65000"/>
                </a:srgbClr>
              </a:gs>
              <a:gs pos="74466">
                <a:srgbClr val="7F7D80">
                  <a:alpha val="36066"/>
                </a:srgbClr>
              </a:gs>
              <a:gs pos="99294">
                <a:srgbClr val="FDFB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37" name="矩形 36"/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167005" marR="0" lvl="0" indent="-167005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38" name="直角三角形 37"/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167005" marR="0" lvl="0" indent="-167005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534877" y="2742790"/>
              <a:ext cx="102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>
                  <a:solidFill>
                    <a:srgbClr val="FFFFFF"/>
                  </a:solidFill>
                  <a:latin typeface="Verdana" panose="020B0604030504040204"/>
                  <a:ea typeface="微软雅黑" panose="020B0503020204020204" pitchFamily="34" charset="-122"/>
                </a:rPr>
                <a:t>目 录</a:t>
              </a:r>
              <a:endParaRPr kumimoji="1" lang="zh-CN" altLang="en-US" sz="2800" b="1" dirty="0">
                <a:solidFill>
                  <a:srgbClr val="FFFFFF"/>
                </a:solidFill>
                <a:latin typeface="Verdana" panose="020B0604030504040204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031141" y="3527620"/>
              <a:ext cx="2039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Verdana" panose="020B0604030504040204"/>
                  <a:ea typeface="微软雅黑" panose="020B0503020204020204" pitchFamily="34" charset="-122"/>
                </a:rPr>
                <a:t>CONTENTS</a:t>
              </a:r>
              <a:endParaRPr kumimoji="1" lang="zh-CN" altLang="en-US" sz="2400" b="1" dirty="0">
                <a:solidFill>
                  <a:srgbClr val="FFFFFF"/>
                </a:solidFill>
                <a:latin typeface="Verdana" panose="020B060403050404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529859" y="2262887"/>
            <a:ext cx="4637777" cy="578225"/>
            <a:chOff x="6774603" y="1439556"/>
            <a:chExt cx="4637777" cy="578225"/>
          </a:xfrm>
        </p:grpSpPr>
        <p:sp>
          <p:nvSpPr>
            <p:cNvPr id="61" name="矩形 60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4400" b="1" u="none" strike="noStrike" kern="0" cap="none" spc="0" normalizeH="0" baseline="0" noProof="0" dirty="0">
                  <a:ln>
                    <a:noFill/>
                  </a:ln>
                  <a:solidFill>
                    <a:srgbClr val="006DB2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</p:txBody>
        </p:sp>
        <p:cxnSp>
          <p:nvCxnSpPr>
            <p:cNvPr id="62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/>
            <p:cNvSpPr txBox="1"/>
            <p:nvPr/>
          </p:nvSpPr>
          <p:spPr>
            <a:xfrm>
              <a:off x="7696061" y="1483072"/>
              <a:ext cx="3716319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整机设计方案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29859" y="3265881"/>
            <a:ext cx="4637777" cy="578225"/>
            <a:chOff x="6774603" y="1439556"/>
            <a:chExt cx="4637777" cy="578225"/>
          </a:xfrm>
        </p:grpSpPr>
        <p:sp>
          <p:nvSpPr>
            <p:cNvPr id="12" name="矩形 11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4400" b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</a:p>
          </p:txBody>
        </p:sp>
        <p:cxnSp>
          <p:nvCxnSpPr>
            <p:cNvPr id="14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文本框 14"/>
            <p:cNvSpPr txBox="1"/>
            <p:nvPr/>
          </p:nvSpPr>
          <p:spPr>
            <a:xfrm>
              <a:off x="7696061" y="1483072"/>
              <a:ext cx="3716319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设备外观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23509" y="1412316"/>
            <a:ext cx="4637777" cy="578225"/>
            <a:chOff x="6774603" y="1439556"/>
            <a:chExt cx="4637777" cy="578225"/>
          </a:xfrm>
        </p:grpSpPr>
        <p:sp>
          <p:nvSpPr>
            <p:cNvPr id="17" name="矩形 16"/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marL="167005" marR="0" lvl="0" indent="-167005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4400" b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  <p:cxnSp>
          <p:nvCxnSpPr>
            <p:cNvPr id="18" name="直线连接符 10"/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7696061" y="1483072"/>
              <a:ext cx="3716319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b="1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光学成像方案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B9036A3-1104-46BA-8D1E-D6CDF731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47" y="856846"/>
            <a:ext cx="4901979" cy="50049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rtlCol="0">
            <a:normAutofit fontScale="90000"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抛光后</a:t>
            </a:r>
            <a:r>
              <a:rPr lang="en-US" altLang="zh-CN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/PVD</a:t>
            </a:r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前清洗</a:t>
            </a:r>
            <a:r>
              <a:rPr lang="en-US" altLang="zh-CN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|</a:t>
            </a:r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项目需求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C0D673B8-1266-43C9-B22D-85F3B86312FA}"/>
              </a:ext>
            </a:extLst>
          </p:cNvPr>
          <p:cNvSpPr txBox="1"/>
          <p:nvPr/>
        </p:nvSpPr>
        <p:spPr>
          <a:xfrm>
            <a:off x="171674" y="996246"/>
            <a:ext cx="7343018" cy="4406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项目需求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针对外观全检工站，需开发自动外观外观检测设备，替代人工作业，并按不良类别、程度及位置分类，对应不同重工流 程与方案。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产品材质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不锈钢。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产品规格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长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(131.5mm)*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宽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(64.2mm)*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高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(7.65mm)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、长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(146.7mm)*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宽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(71.5mm)*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高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(7.65mm)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、长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(160.8mm)*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宽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(78.1mm)*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高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(7.65mm)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检测面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:CG/BG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侧面、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面、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RT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面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检测缺陷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抛光不足、碰刮伤、打磨纹、刀纹、条纹等。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时间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ea typeface="微软雅黑" panose="020B0503020204020204" pitchFamily="34" charset="-122"/>
              </a:rPr>
              <a:t>5s/pcs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检测率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ea typeface="微软雅黑" panose="020B0503020204020204" pitchFamily="34" charset="-122"/>
              </a:rPr>
              <a:t>overkill ≤ 20%</a:t>
            </a: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竞争对手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b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阿丘科技、商汤科技、联合东创、腾讯云、凌云</a:t>
            </a:r>
            <a:endParaRPr lang="en-US" altLang="zh-CN" sz="1400" b="1" u="sng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样机交机时间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月底</a:t>
            </a:r>
            <a:endParaRPr lang="en-US" altLang="zh-CN" sz="14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初版方案时间</a:t>
            </a:r>
            <a:r>
              <a:rPr lang="en-US" altLang="zh-CN" sz="14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本周</a:t>
            </a:r>
            <a:endParaRPr lang="en-US" altLang="zh-CN" sz="14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0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2064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35" y="325755"/>
            <a:ext cx="7731760" cy="41084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整机设计方案</a:t>
            </a:r>
            <a:r>
              <a:rPr lang="en-US" altLang="zh-CN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工艺流程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1310" y="995680"/>
            <a:ext cx="10626090" cy="5420995"/>
            <a:chOff x="892" y="798"/>
            <a:chExt cx="16734" cy="8537"/>
          </a:xfrm>
        </p:grpSpPr>
        <p:sp>
          <p:nvSpPr>
            <p:cNvPr id="6" name="圆角矩形 5"/>
            <p:cNvSpPr/>
            <p:nvPr/>
          </p:nvSpPr>
          <p:spPr>
            <a:xfrm>
              <a:off x="892" y="3032"/>
              <a:ext cx="2635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流水线上料</a:t>
              </a:r>
            </a:p>
          </p:txBody>
        </p:sp>
        <p:cxnSp>
          <p:nvCxnSpPr>
            <p:cNvPr id="8" name="直接箭头连接符 7"/>
            <p:cNvCxnSpPr>
              <a:stCxn id="6" idx="3"/>
              <a:endCxn id="11" idx="1"/>
            </p:cNvCxnSpPr>
            <p:nvPr/>
          </p:nvCxnSpPr>
          <p:spPr>
            <a:xfrm>
              <a:off x="3527" y="3486"/>
              <a:ext cx="1934" cy="1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5461" y="3033"/>
              <a:ext cx="3132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放置到缓存台（缓存</a:t>
              </a:r>
              <a:r>
                <a:rPr lang="en-US" altLang="zh-CN">
                  <a:latin typeface="+mn-ea"/>
                </a:rPr>
                <a:t>4</a:t>
              </a:r>
              <a:r>
                <a:rPr lang="zh-CN" altLang="en-US">
                  <a:latin typeface="+mn-ea"/>
                </a:rPr>
                <a:t>个）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8638" y="3487"/>
              <a:ext cx="1623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圆角矩形 16"/>
            <p:cNvSpPr/>
            <p:nvPr/>
          </p:nvSpPr>
          <p:spPr>
            <a:xfrm>
              <a:off x="10285" y="3034"/>
              <a:ext cx="2686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上料到检测载具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2995" y="3488"/>
              <a:ext cx="1623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圆角矩形 22"/>
            <p:cNvSpPr/>
            <p:nvPr/>
          </p:nvSpPr>
          <p:spPr>
            <a:xfrm>
              <a:off x="14638" y="3068"/>
              <a:ext cx="2837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载具整体旋转</a:t>
              </a:r>
              <a:r>
                <a:rPr lang="en-US" altLang="zh-CN">
                  <a:latin typeface="+mn-ea"/>
                </a:rPr>
                <a:t>180</a:t>
              </a:r>
              <a:r>
                <a:rPr lang="zh-CN" altLang="en-US">
                  <a:latin typeface="+mn-ea"/>
                </a:rPr>
                <a:t>°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16026" y="3975"/>
              <a:ext cx="11" cy="2407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14789" y="6466"/>
              <a:ext cx="2837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检测</a:t>
              </a:r>
            </a:p>
          </p:txBody>
        </p:sp>
        <p:sp>
          <p:nvSpPr>
            <p:cNvPr id="55" name="下箭头 54"/>
            <p:cNvSpPr/>
            <p:nvPr/>
          </p:nvSpPr>
          <p:spPr>
            <a:xfrm rot="10800000">
              <a:off x="15347" y="7373"/>
              <a:ext cx="1629" cy="1962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上镜头</a:t>
              </a:r>
            </a:p>
          </p:txBody>
        </p:sp>
        <p:sp>
          <p:nvSpPr>
            <p:cNvPr id="3" name="下箭头 2"/>
            <p:cNvSpPr/>
            <p:nvPr/>
          </p:nvSpPr>
          <p:spPr>
            <a:xfrm>
              <a:off x="3784" y="798"/>
              <a:ext cx="1419" cy="251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机械手抓取</a:t>
              </a:r>
            </a:p>
          </p:txBody>
        </p:sp>
        <p:sp>
          <p:nvSpPr>
            <p:cNvPr id="4" name="下箭头 3"/>
            <p:cNvSpPr/>
            <p:nvPr/>
          </p:nvSpPr>
          <p:spPr>
            <a:xfrm>
              <a:off x="8593" y="799"/>
              <a:ext cx="1419" cy="2515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机械手抓取</a:t>
              </a: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0329" y="6467"/>
              <a:ext cx="2837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载具整体旋转</a:t>
              </a:r>
              <a:r>
                <a:rPr lang="en-US" altLang="zh-CN">
                  <a:latin typeface="+mn-ea"/>
                </a:rPr>
                <a:t>180</a:t>
              </a:r>
              <a:r>
                <a:rPr lang="zh-CN" altLang="en-US">
                  <a:latin typeface="+mn-ea"/>
                </a:rPr>
                <a:t>°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13166" y="6920"/>
              <a:ext cx="1623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869" y="6466"/>
              <a:ext cx="2837" cy="9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+mn-ea"/>
                </a:rPr>
                <a:t>下料到流水线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8706" y="6919"/>
              <a:ext cx="1623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下箭头 14"/>
          <p:cNvSpPr/>
          <p:nvPr/>
        </p:nvSpPr>
        <p:spPr>
          <a:xfrm>
            <a:off x="5412740" y="3285490"/>
            <a:ext cx="901065" cy="159702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机械手抓取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4495" y="5790565"/>
            <a:ext cx="7035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注：设备检测方式为四片同时检测，对应每片产品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CT</a:t>
            </a:r>
            <a:r>
              <a:rPr lang="zh-CN" altLang="en-US" dirty="0" smtClean="0"/>
              <a:t>为</a:t>
            </a:r>
            <a:r>
              <a:rPr lang="en-US" altLang="zh-CN" dirty="0"/>
              <a:t>3s/pcs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22" y="571947"/>
            <a:ext cx="5029962" cy="454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223" y="581703"/>
            <a:ext cx="3449216" cy="444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455" y="289779"/>
            <a:ext cx="9058943" cy="410633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>
                <a:solidFill>
                  <a:srgbClr val="006DB2"/>
                </a:solidFill>
              </a:rPr>
              <a:t>整机设计方案</a:t>
            </a:r>
            <a:r>
              <a:rPr lang="en-US" altLang="zh-CN" dirty="0">
                <a:solidFill>
                  <a:srgbClr val="006DB2"/>
                </a:solidFill>
              </a:rPr>
              <a:t>-</a:t>
            </a:r>
            <a:r>
              <a:rPr lang="zh-CN" altLang="en-US" dirty="0">
                <a:solidFill>
                  <a:srgbClr val="006DB2"/>
                </a:solidFill>
              </a:rPr>
              <a:t>机台尺寸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879596" y="4998769"/>
            <a:ext cx="20071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21823" y="470941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1020mm</a:t>
            </a:r>
            <a:endParaRPr lang="en-US" altLang="zh-CN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624122" y="1386840"/>
            <a:ext cx="0" cy="17580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16200000">
            <a:off x="856622" y="2037251"/>
            <a:ext cx="116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870mm</a:t>
            </a:r>
            <a:endParaRPr lang="en-US" altLang="zh-CN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4886766" y="4253230"/>
            <a:ext cx="0" cy="7499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907538" y="4155313"/>
            <a:ext cx="0" cy="8724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494909" y="1399540"/>
            <a:ext cx="57130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459784" y="3144901"/>
            <a:ext cx="6064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910264" y="1386840"/>
            <a:ext cx="45275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893975" y="5003165"/>
            <a:ext cx="45275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346730" y="1399286"/>
            <a:ext cx="0" cy="36285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 rot="16200000">
            <a:off x="4606163" y="2703639"/>
            <a:ext cx="1149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1700mm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68912" y="1059124"/>
            <a:ext cx="0" cy="4362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886766" y="1053612"/>
            <a:ext cx="0" cy="5854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49671" y="1161288"/>
            <a:ext cx="294430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92878" y="78680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1500mm</a:t>
            </a:r>
            <a:endParaRPr lang="en-US" altLang="zh-CN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6616192" y="4279108"/>
            <a:ext cx="0" cy="8724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171303" y="4231659"/>
            <a:ext cx="0" cy="8470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629703" y="5076914"/>
            <a:ext cx="354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70550" y="471535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1800mm</a:t>
            </a:r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6609080" y="1053612"/>
            <a:ext cx="0" cy="65987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878312" y="1059124"/>
            <a:ext cx="0" cy="73572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09080" y="1156136"/>
            <a:ext cx="4269232" cy="5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043114" y="79195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2200mm</a:t>
            </a:r>
            <a:endParaRPr lang="en-US" altLang="zh-CN" dirty="0"/>
          </a:p>
        </p:txBody>
      </p:sp>
      <p:sp>
        <p:nvSpPr>
          <p:cNvPr id="44" name="文本框 20"/>
          <p:cNvSpPr txBox="1"/>
          <p:nvPr/>
        </p:nvSpPr>
        <p:spPr>
          <a:xfrm>
            <a:off x="760941" y="5197427"/>
            <a:ext cx="897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zh-CN" sz="1600" dirty="0">
                <a:latin typeface="+mn-ea"/>
                <a:cs typeface="+mn-ea"/>
              </a:rPr>
              <a:t>工作电压：</a:t>
            </a:r>
            <a:r>
              <a:rPr lang="en-US" altLang="zh-CN" sz="1600" dirty="0">
                <a:latin typeface="+mn-ea"/>
                <a:cs typeface="+mn-ea"/>
              </a:rPr>
              <a:t>AC 220V</a:t>
            </a:r>
            <a:r>
              <a:rPr lang="zh-CN" altLang="en-US" sz="1600" dirty="0">
                <a:latin typeface="+mn-ea"/>
                <a:cs typeface="+mn-ea"/>
              </a:rPr>
              <a:t>，工作气压：</a:t>
            </a:r>
            <a:r>
              <a:rPr lang="en-US" altLang="zh-CN" sz="1600" dirty="0">
                <a:latin typeface="+mn-ea"/>
                <a:cs typeface="+mn-ea"/>
              </a:rPr>
              <a:t>0.5~0.7 </a:t>
            </a:r>
            <a:r>
              <a:rPr lang="en-US" altLang="zh-CN" sz="1600" dirty="0" err="1" smtClean="0">
                <a:latin typeface="+mn-ea"/>
                <a:cs typeface="+mn-ea"/>
              </a:rPr>
              <a:t>Mpa</a:t>
            </a:r>
            <a:endParaRPr lang="en-US" altLang="zh-CN" sz="1600" dirty="0">
              <a:latin typeface="+mn-ea"/>
              <a:cs typeface="+mn-ea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1600" dirty="0">
                <a:latin typeface="+mn-ea"/>
                <a:cs typeface="+mn-ea"/>
              </a:rPr>
              <a:t>设备尺寸</a:t>
            </a:r>
            <a:r>
              <a:rPr lang="zh-CN" altLang="en-US" sz="1600" dirty="0" smtClean="0">
                <a:latin typeface="+mn-ea"/>
                <a:cs typeface="+mn-ea"/>
              </a:rPr>
              <a:t>：参照上图</a:t>
            </a:r>
            <a:endParaRPr lang="en-US" altLang="zh-CN" sz="1600" dirty="0" smtClean="0">
              <a:latin typeface="+mn-ea"/>
              <a:cs typeface="+mn-ea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1600" dirty="0" smtClean="0">
                <a:latin typeface="+mn-ea"/>
                <a:cs typeface="+mn-ea"/>
              </a:rPr>
              <a:t>(</a:t>
            </a:r>
            <a:r>
              <a:rPr lang="zh-CN" altLang="en-US" sz="1600" dirty="0">
                <a:latin typeface="+mn-ea"/>
                <a:cs typeface="+mn-ea"/>
              </a:rPr>
              <a:t>目前设备尺寸为预估尺寸</a:t>
            </a:r>
            <a:r>
              <a:rPr lang="en-US" altLang="zh-CN" sz="1600" dirty="0">
                <a:latin typeface="+mn-ea"/>
                <a:cs typeface="+mn-ea"/>
              </a:rPr>
              <a:t>,</a:t>
            </a:r>
            <a:r>
              <a:rPr lang="zh-CN" altLang="en-US" sz="1600" dirty="0">
                <a:latin typeface="+mn-ea"/>
                <a:cs typeface="+mn-ea"/>
              </a:rPr>
              <a:t>不含</a:t>
            </a:r>
            <a:r>
              <a:rPr lang="en-US" altLang="zh-CN" sz="1600" dirty="0">
                <a:latin typeface="+mn-ea"/>
                <a:cs typeface="+mn-ea"/>
              </a:rPr>
              <a:t>3</a:t>
            </a:r>
            <a:r>
              <a:rPr lang="zh-CN" altLang="en-US" sz="1600" dirty="0">
                <a:latin typeface="+mn-ea"/>
                <a:cs typeface="+mn-ea"/>
              </a:rPr>
              <a:t>色</a:t>
            </a:r>
            <a:r>
              <a:rPr lang="zh-CN" altLang="en-US" sz="1600" dirty="0" smtClean="0">
                <a:latin typeface="+mn-ea"/>
                <a:cs typeface="+mn-ea"/>
              </a:rPr>
              <a:t>灯高度</a:t>
            </a:r>
            <a:r>
              <a:rPr lang="zh-CN" altLang="en-US" sz="1600" dirty="0">
                <a:latin typeface="+mn-ea"/>
                <a:cs typeface="+mn-ea"/>
              </a:rPr>
              <a:t>，实际尺寸已最终</a:t>
            </a:r>
            <a:r>
              <a:rPr lang="en-US" altLang="zh-CN" sz="1600" dirty="0">
                <a:latin typeface="+mn-ea"/>
                <a:cs typeface="+mn-ea"/>
              </a:rPr>
              <a:t>Layout</a:t>
            </a:r>
            <a:r>
              <a:rPr lang="zh-CN" altLang="en-US" sz="1600" dirty="0">
                <a:latin typeface="+mn-ea"/>
                <a:cs typeface="+mn-ea"/>
              </a:rPr>
              <a:t>图为准）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03" y="5197427"/>
            <a:ext cx="1696974" cy="146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94" y="669727"/>
            <a:ext cx="6180201" cy="565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整机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设计方案</a:t>
            </a:r>
            <a:r>
              <a:rPr lang="en-US" altLang="zh-CN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lang="zh-CN" altLang="en-US" dirty="0" smtClean="0">
                <a:solidFill>
                  <a:srgbClr val="006DB2"/>
                </a:solidFill>
                <a:latin typeface="+mn-ea"/>
                <a:ea typeface="+mn-ea"/>
                <a:cs typeface="+mn-ea"/>
                <a:sym typeface="+mn-ea"/>
              </a:rPr>
              <a:t>结构示意图</a:t>
            </a:r>
            <a:endParaRPr lang="zh-CN" altLang="en-US" dirty="0">
              <a:solidFill>
                <a:srgbClr val="006DB2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线形标注 2 22"/>
          <p:cNvSpPr/>
          <p:nvPr/>
        </p:nvSpPr>
        <p:spPr>
          <a:xfrm>
            <a:off x="9235440" y="1515984"/>
            <a:ext cx="1527048" cy="330144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366414"/>
              <a:gd name="adj6" fmla="val -15025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检测载具工位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线形标注 2 42"/>
          <p:cNvSpPr/>
          <p:nvPr/>
        </p:nvSpPr>
        <p:spPr>
          <a:xfrm>
            <a:off x="1689852" y="1515984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216820"/>
              <a:gd name="adj6" fmla="val 209694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CCD</a:t>
            </a:r>
            <a:r>
              <a:rPr lang="zh-CN" altLang="en-US" sz="1600" dirty="0" smtClean="0">
                <a:solidFill>
                  <a:schemeClr val="tx1"/>
                </a:solidFill>
              </a:rPr>
              <a:t>检测模组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线形标注 2 14"/>
          <p:cNvSpPr/>
          <p:nvPr/>
        </p:nvSpPr>
        <p:spPr>
          <a:xfrm>
            <a:off x="1689852" y="3258117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164189"/>
              <a:gd name="adj6" fmla="val 19458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上料搬运模组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线形标注 2 15"/>
          <p:cNvSpPr/>
          <p:nvPr/>
        </p:nvSpPr>
        <p:spPr>
          <a:xfrm>
            <a:off x="1689852" y="4428550"/>
            <a:ext cx="1452053" cy="347472"/>
          </a:xfrm>
          <a:prstGeom prst="borderCallout2">
            <a:avLst>
              <a:gd name="adj1" fmla="val 52371"/>
              <a:gd name="adj2" fmla="val 100625"/>
              <a:gd name="adj3" fmla="val 52372"/>
              <a:gd name="adj4" fmla="val 123059"/>
              <a:gd name="adj5" fmla="val 108926"/>
              <a:gd name="adj6" fmla="val 21788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上料模组模组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线形标注 2 16"/>
          <p:cNvSpPr/>
          <p:nvPr/>
        </p:nvSpPr>
        <p:spPr>
          <a:xfrm>
            <a:off x="9235440" y="4181658"/>
            <a:ext cx="1555630" cy="347472"/>
          </a:xfrm>
          <a:prstGeom prst="borderCallout2">
            <a:avLst>
              <a:gd name="adj1" fmla="val 47108"/>
              <a:gd name="adj2" fmla="val -333"/>
              <a:gd name="adj3" fmla="val 47109"/>
              <a:gd name="adj4" fmla="val -27667"/>
              <a:gd name="adj5" fmla="val -254013"/>
              <a:gd name="adj6" fmla="val -126471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龙门搬运模组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71" y="4863955"/>
            <a:ext cx="1696974" cy="146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76412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8da645-d5fb-4587-91b3-9fc4954f0f1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55,&quot;width&quot;:1467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892</Words>
  <Application>Microsoft Office PowerPoint</Application>
  <PresentationFormat>自定义</PresentationFormat>
  <Paragraphs>180</Paragraphs>
  <Slides>16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光学成像方案</vt:lpstr>
      <vt:lpstr>光学成像方案</vt:lpstr>
      <vt:lpstr>PowerPoint 演示文稿</vt:lpstr>
      <vt:lpstr>抛光后/PVD前清洗|项目需求</vt:lpstr>
      <vt:lpstr>整机设计方案-工艺流程</vt:lpstr>
      <vt:lpstr>整机设计方案-机台尺寸</vt:lpstr>
      <vt:lpstr>整机设计方案-结构示意图</vt:lpstr>
      <vt:lpstr>整机设计方案-结构布局</vt:lpstr>
      <vt:lpstr>整机设计方案-上料搬运模组</vt:lpstr>
      <vt:lpstr>整机设计方案-相机检测工位</vt:lpstr>
      <vt:lpstr>整机设计方案-检测载具工位</vt:lpstr>
      <vt:lpstr>整机设计方案-NG下料增加皮带线说明</vt:lpstr>
      <vt:lpstr>整机设计方案-CT分析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Troy Chen</dc:creator>
  <cp:lastModifiedBy>user</cp:lastModifiedBy>
  <cp:revision>1134</cp:revision>
  <dcterms:created xsi:type="dcterms:W3CDTF">2021-06-10T13:35:00Z</dcterms:created>
  <dcterms:modified xsi:type="dcterms:W3CDTF">2021-11-11T03:03:18Z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715698123C8C4C6FAACB67F18D92BFC1</vt:lpwstr>
  </property>
</Properties>
</file>